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4083" r:id="rId2"/>
    <p:sldId id="4135" r:id="rId3"/>
    <p:sldId id="4136" r:id="rId4"/>
    <p:sldId id="4248" r:id="rId5"/>
    <p:sldId id="4249" r:id="rId6"/>
    <p:sldId id="4250" r:id="rId7"/>
    <p:sldId id="4140" r:id="rId8"/>
    <p:sldId id="4141" r:id="rId9"/>
    <p:sldId id="4142" r:id="rId10"/>
    <p:sldId id="4251" r:id="rId11"/>
    <p:sldId id="4179" r:id="rId12"/>
    <p:sldId id="4145" r:id="rId13"/>
    <p:sldId id="4252" r:id="rId14"/>
    <p:sldId id="4147" r:id="rId15"/>
    <p:sldId id="4148" r:id="rId16"/>
    <p:sldId id="4253" r:id="rId17"/>
    <p:sldId id="4150" r:id="rId18"/>
    <p:sldId id="4151" r:id="rId19"/>
    <p:sldId id="4206" r:id="rId20"/>
    <p:sldId id="4153" r:id="rId21"/>
    <p:sldId id="4154" r:id="rId22"/>
    <p:sldId id="4134" r:id="rId23"/>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CDFE1"/>
    <a:srgbClr val="E2ECF1"/>
    <a:srgbClr val="F1F6F8"/>
    <a:srgbClr val="DBE9F0"/>
    <a:srgbClr val="073B4C"/>
    <a:srgbClr val="335FFE"/>
    <a:srgbClr val="ECF3F6"/>
    <a:srgbClr val="B5B5B5"/>
    <a:srgbClr val="DEDEDE"/>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2" autoAdjust="0"/>
    <p:restoredTop sz="96170" autoAdjust="0"/>
  </p:normalViewPr>
  <p:slideViewPr>
    <p:cSldViewPr snapToGrid="0" snapToObjects="1">
      <p:cViewPr varScale="1">
        <p:scale>
          <a:sx n="49" d="100"/>
          <a:sy n="49" d="100"/>
        </p:scale>
        <p:origin x="232" y="616"/>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30" d="100"/>
        <a:sy n="3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hade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7CC-43B1-B0C5-F0EDE137ABF9}"/>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7CC-43B1-B0C5-F0EDE137ABF9}"/>
            </c:ext>
          </c:extLst>
        </c:ser>
        <c:ser>
          <c:idx val="2"/>
          <c:order val="2"/>
          <c:tx>
            <c:strRef>
              <c:f>Sheet1!$D$1</c:f>
              <c:strCache>
                <c:ptCount val="1"/>
                <c:pt idx="0">
                  <c:v>Series 3</c:v>
                </c:pt>
              </c:strCache>
            </c:strRef>
          </c:tx>
          <c:spPr>
            <a:solidFill>
              <a:schemeClr val="accent1">
                <a:tint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7CC-43B1-B0C5-F0EDE137ABF9}"/>
            </c:ext>
          </c:extLst>
        </c:ser>
        <c:dLbls>
          <c:showLegendKey val="0"/>
          <c:showVal val="0"/>
          <c:showCatName val="0"/>
          <c:showSerName val="0"/>
          <c:showPercent val="0"/>
          <c:showBubbleSize val="0"/>
        </c:dLbls>
        <c:gapWidth val="219"/>
        <c:overlap val="-27"/>
        <c:axId val="1882652720"/>
        <c:axId val="1882644560"/>
      </c:barChart>
      <c:catAx>
        <c:axId val="1882652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Montserrat" pitchFamily="2" charset="0"/>
                <a:ea typeface="+mn-ea"/>
                <a:cs typeface="+mn-cs"/>
              </a:defRPr>
            </a:pPr>
            <a:endParaRPr lang="en-US"/>
          </a:p>
        </c:txPr>
        <c:crossAx val="1882644560"/>
        <c:crosses val="autoZero"/>
        <c:auto val="1"/>
        <c:lblAlgn val="ctr"/>
        <c:lblOffset val="100"/>
        <c:noMultiLvlLbl val="0"/>
      </c:catAx>
      <c:valAx>
        <c:axId val="1882644560"/>
        <c:scaling>
          <c:orientation val="minMax"/>
        </c:scaling>
        <c:delete val="0"/>
        <c:axPos val="l"/>
        <c:majorGridlines>
          <c:spPr>
            <a:ln w="9525" cap="flat" cmpd="sng" algn="ctr">
              <a:solidFill>
                <a:schemeClr val="accent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000" b="0" i="0" u="none" strike="noStrike" kern="1200" baseline="0">
                <a:solidFill>
                  <a:schemeClr val="tx1"/>
                </a:solidFill>
                <a:latin typeface="Montserrat" pitchFamily="2" charset="0"/>
                <a:ea typeface="+mn-ea"/>
                <a:cs typeface="+mn-cs"/>
              </a:defRPr>
            </a:pPr>
            <a:endParaRPr lang="en-US"/>
          </a:p>
        </c:txPr>
        <c:crossAx val="1882652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3000" b="0" i="0" u="none" strike="noStrike" kern="1200" baseline="0">
              <a:solidFill>
                <a:schemeClr val="tx1"/>
              </a:solidFill>
              <a:latin typeface="Montserrat"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3000">
          <a:solidFill>
            <a:schemeClr val="tx1"/>
          </a:solidFill>
          <a:latin typeface="Montserrat"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hade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A9F-4F40-903B-E073C76FFDBA}"/>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A9F-4F40-903B-E073C76FFDBA}"/>
            </c:ext>
          </c:extLst>
        </c:ser>
        <c:ser>
          <c:idx val="2"/>
          <c:order val="2"/>
          <c:tx>
            <c:strRef>
              <c:f>Sheet1!$D$1</c:f>
              <c:strCache>
                <c:ptCount val="1"/>
                <c:pt idx="0">
                  <c:v>Series 3</c:v>
                </c:pt>
              </c:strCache>
            </c:strRef>
          </c:tx>
          <c:spPr>
            <a:solidFill>
              <a:schemeClr val="accent3">
                <a:tint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A9F-4F40-903B-E073C76FFDBA}"/>
            </c:ext>
          </c:extLst>
        </c:ser>
        <c:dLbls>
          <c:showLegendKey val="0"/>
          <c:showVal val="0"/>
          <c:showCatName val="0"/>
          <c:showSerName val="0"/>
          <c:showPercent val="0"/>
          <c:showBubbleSize val="0"/>
        </c:dLbls>
        <c:gapWidth val="182"/>
        <c:axId val="1481592976"/>
        <c:axId val="1481586736"/>
      </c:barChart>
      <c:catAx>
        <c:axId val="148159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marL="0" algn="l" defTabSz="1828434" rtl="0" eaLnBrk="1" latinLnBrk="0" hangingPunct="1">
              <a:lnSpc>
                <a:spcPct val="136000"/>
              </a:lnSpc>
              <a:spcBef>
                <a:spcPts val="1200"/>
              </a:spcBef>
              <a:spcAft>
                <a:spcPts val="0"/>
              </a:spcAft>
              <a:defRPr lang="en-US" sz="3100" b="0" i="0" u="none" strike="noStrike" kern="1200" baseline="0">
                <a:solidFill>
                  <a:schemeClr val="tx1"/>
                </a:solidFill>
                <a:latin typeface="Montserrat" pitchFamily="2" charset="77"/>
                <a:ea typeface="+mn-ea"/>
                <a:cs typeface="+mn-cs"/>
              </a:defRPr>
            </a:pPr>
            <a:endParaRPr lang="en-US"/>
          </a:p>
        </c:txPr>
        <c:crossAx val="1481586736"/>
        <c:crosses val="autoZero"/>
        <c:auto val="1"/>
        <c:lblAlgn val="ctr"/>
        <c:lblOffset val="100"/>
        <c:noMultiLvlLbl val="0"/>
      </c:catAx>
      <c:valAx>
        <c:axId val="1481586736"/>
        <c:scaling>
          <c:orientation val="minMax"/>
        </c:scaling>
        <c:delete val="0"/>
        <c:axPos val="l"/>
        <c:majorGridlines>
          <c:spPr>
            <a:ln w="9525" cap="flat" cmpd="sng" algn="ctr">
              <a:solidFill>
                <a:schemeClr val="accent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marL="0" algn="l" defTabSz="1828434" rtl="0" eaLnBrk="1" latinLnBrk="0" hangingPunct="1">
              <a:lnSpc>
                <a:spcPct val="136000"/>
              </a:lnSpc>
              <a:spcBef>
                <a:spcPts val="1200"/>
              </a:spcBef>
              <a:spcAft>
                <a:spcPts val="0"/>
              </a:spcAft>
              <a:defRPr lang="en-US" sz="3100" b="0" i="0" u="none" strike="noStrike" kern="1200" baseline="0">
                <a:solidFill>
                  <a:schemeClr val="tx1"/>
                </a:solidFill>
                <a:latin typeface="Montserrat" pitchFamily="2" charset="77"/>
                <a:ea typeface="+mn-ea"/>
                <a:cs typeface="+mn-cs"/>
              </a:defRPr>
            </a:pPr>
            <a:endParaRPr lang="en-US"/>
          </a:p>
        </c:txPr>
        <c:crossAx val="1481592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3100">
          <a:solidFill>
            <a:schemeClr val="tx1"/>
          </a:solidFill>
          <a:latin typeface="Montserrat"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Raleway" pitchFamily="2" charset="77"/>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Raleway" pitchFamily="2" charset="77"/>
              </a:defRPr>
            </a:lvl1pPr>
          </a:lstStyle>
          <a:p>
            <a:fld id="{EFC10EE1-B198-C942-8235-326C972CBB30}" type="datetimeFigureOut">
              <a:rPr lang="en-US" smtClean="0"/>
              <a:pPr/>
              <a:t>1/14/25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Raleway"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Raleway" pitchFamily="2" charset="77"/>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Raleway" pitchFamily="2" charset="77"/>
        <a:ea typeface="+mn-ea"/>
        <a:cs typeface="+mn-cs"/>
      </a:defRPr>
    </a:lvl1pPr>
    <a:lvl2pPr marL="914217" algn="l" defTabSz="914217" rtl="0" eaLnBrk="1" latinLnBrk="0" hangingPunct="1">
      <a:defRPr sz="2400" b="0" i="0" kern="1200">
        <a:solidFill>
          <a:schemeClr val="tx1"/>
        </a:solidFill>
        <a:latin typeface="Raleway" pitchFamily="2" charset="77"/>
        <a:ea typeface="+mn-ea"/>
        <a:cs typeface="+mn-cs"/>
      </a:defRPr>
    </a:lvl2pPr>
    <a:lvl3pPr marL="1828434" algn="l" defTabSz="914217" rtl="0" eaLnBrk="1" latinLnBrk="0" hangingPunct="1">
      <a:defRPr sz="2400" b="0" i="0" kern="1200">
        <a:solidFill>
          <a:schemeClr val="tx1"/>
        </a:solidFill>
        <a:latin typeface="Raleway" pitchFamily="2" charset="77"/>
        <a:ea typeface="+mn-ea"/>
        <a:cs typeface="+mn-cs"/>
      </a:defRPr>
    </a:lvl3pPr>
    <a:lvl4pPr marL="2742651" algn="l" defTabSz="914217" rtl="0" eaLnBrk="1" latinLnBrk="0" hangingPunct="1">
      <a:defRPr sz="2400" b="0" i="0" kern="1200">
        <a:solidFill>
          <a:schemeClr val="tx1"/>
        </a:solidFill>
        <a:latin typeface="Raleway" pitchFamily="2" charset="77"/>
        <a:ea typeface="+mn-ea"/>
        <a:cs typeface="+mn-cs"/>
      </a:defRPr>
    </a:lvl4pPr>
    <a:lvl5pPr marL="3656868" algn="l" defTabSz="914217" rtl="0" eaLnBrk="1" latinLnBrk="0" hangingPunct="1">
      <a:defRPr sz="2400" b="0" i="0" kern="1200">
        <a:solidFill>
          <a:schemeClr val="tx1"/>
        </a:solidFill>
        <a:latin typeface="Raleway" pitchFamily="2" charset="77"/>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1116099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256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003C4C0-DEA3-08F9-B090-EC35B06541C8}"/>
              </a:ext>
            </a:extLst>
          </p:cNvPr>
          <p:cNvSpPr>
            <a:spLocks noGrp="1"/>
          </p:cNvSpPr>
          <p:nvPr>
            <p:ph type="pic" sz="quarter" idx="28"/>
          </p:nvPr>
        </p:nvSpPr>
        <p:spPr>
          <a:xfrm>
            <a:off x="8489205" y="1186323"/>
            <a:ext cx="7399240" cy="7399240"/>
          </a:xfrm>
          <a:custGeom>
            <a:avLst/>
            <a:gdLst>
              <a:gd name="connsiteX0" fmla="*/ 3699620 w 7399240"/>
              <a:gd name="connsiteY0" fmla="*/ 0 h 7399240"/>
              <a:gd name="connsiteX1" fmla="*/ 7399240 w 7399240"/>
              <a:gd name="connsiteY1" fmla="*/ 3699620 h 7399240"/>
              <a:gd name="connsiteX2" fmla="*/ 3699620 w 7399240"/>
              <a:gd name="connsiteY2" fmla="*/ 7399240 h 7399240"/>
              <a:gd name="connsiteX3" fmla="*/ 0 w 7399240"/>
              <a:gd name="connsiteY3" fmla="*/ 3699620 h 7399240"/>
              <a:gd name="connsiteX4" fmla="*/ 3699620 w 7399240"/>
              <a:gd name="connsiteY4" fmla="*/ 0 h 7399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9240" h="7399240">
                <a:moveTo>
                  <a:pt x="3699620" y="0"/>
                </a:moveTo>
                <a:cubicBezTo>
                  <a:pt x="5742864" y="0"/>
                  <a:pt x="7399240" y="1656376"/>
                  <a:pt x="7399240" y="3699620"/>
                </a:cubicBezTo>
                <a:cubicBezTo>
                  <a:pt x="7399240" y="5742864"/>
                  <a:pt x="5742864" y="7399240"/>
                  <a:pt x="3699620" y="7399240"/>
                </a:cubicBezTo>
                <a:cubicBezTo>
                  <a:pt x="1656376" y="7399240"/>
                  <a:pt x="0" y="5742864"/>
                  <a:pt x="0" y="3699620"/>
                </a:cubicBezTo>
                <a:cubicBezTo>
                  <a:pt x="0" y="1656376"/>
                  <a:pt x="1656376" y="0"/>
                  <a:pt x="3699620"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1985331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049FC5B-433A-3104-5D65-24E83CA3EA25}"/>
              </a:ext>
            </a:extLst>
          </p:cNvPr>
          <p:cNvSpPr>
            <a:spLocks noGrp="1"/>
          </p:cNvSpPr>
          <p:nvPr>
            <p:ph type="pic" sz="quarter" idx="28"/>
          </p:nvPr>
        </p:nvSpPr>
        <p:spPr>
          <a:xfrm>
            <a:off x="1934546" y="1189621"/>
            <a:ext cx="7399240" cy="7399240"/>
          </a:xfrm>
          <a:custGeom>
            <a:avLst/>
            <a:gdLst>
              <a:gd name="connsiteX0" fmla="*/ 3699620 w 7399240"/>
              <a:gd name="connsiteY0" fmla="*/ 0 h 7399240"/>
              <a:gd name="connsiteX1" fmla="*/ 7399240 w 7399240"/>
              <a:gd name="connsiteY1" fmla="*/ 3699620 h 7399240"/>
              <a:gd name="connsiteX2" fmla="*/ 3699620 w 7399240"/>
              <a:gd name="connsiteY2" fmla="*/ 7399240 h 7399240"/>
              <a:gd name="connsiteX3" fmla="*/ 0 w 7399240"/>
              <a:gd name="connsiteY3" fmla="*/ 3699620 h 7399240"/>
              <a:gd name="connsiteX4" fmla="*/ 3699620 w 7399240"/>
              <a:gd name="connsiteY4" fmla="*/ 0 h 7399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9240" h="7399240">
                <a:moveTo>
                  <a:pt x="3699620" y="0"/>
                </a:moveTo>
                <a:cubicBezTo>
                  <a:pt x="5742864" y="0"/>
                  <a:pt x="7399240" y="1656376"/>
                  <a:pt x="7399240" y="3699620"/>
                </a:cubicBezTo>
                <a:cubicBezTo>
                  <a:pt x="7399240" y="5742864"/>
                  <a:pt x="5742864" y="7399240"/>
                  <a:pt x="3699620" y="7399240"/>
                </a:cubicBezTo>
                <a:cubicBezTo>
                  <a:pt x="1656376" y="7399240"/>
                  <a:pt x="0" y="5742864"/>
                  <a:pt x="0" y="3699620"/>
                </a:cubicBezTo>
                <a:cubicBezTo>
                  <a:pt x="0" y="1656376"/>
                  <a:pt x="1656376" y="0"/>
                  <a:pt x="3699620"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2679896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Default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5ACC3A5-E287-A9D4-9F29-F63CBA859BBC}"/>
              </a:ext>
            </a:extLst>
          </p:cNvPr>
          <p:cNvSpPr>
            <a:spLocks noGrp="1"/>
          </p:cNvSpPr>
          <p:nvPr>
            <p:ph type="pic" sz="quarter" idx="28"/>
          </p:nvPr>
        </p:nvSpPr>
        <p:spPr>
          <a:xfrm>
            <a:off x="2401906" y="3819865"/>
            <a:ext cx="7399240" cy="7399240"/>
          </a:xfrm>
          <a:custGeom>
            <a:avLst/>
            <a:gdLst>
              <a:gd name="connsiteX0" fmla="*/ 3699621 w 7399240"/>
              <a:gd name="connsiteY0" fmla="*/ 0 h 7399240"/>
              <a:gd name="connsiteX1" fmla="*/ 7399240 w 7399240"/>
              <a:gd name="connsiteY1" fmla="*/ 3699620 h 7399240"/>
              <a:gd name="connsiteX2" fmla="*/ 3699621 w 7399240"/>
              <a:gd name="connsiteY2" fmla="*/ 7399240 h 7399240"/>
              <a:gd name="connsiteX3" fmla="*/ 0 w 7399240"/>
              <a:gd name="connsiteY3" fmla="*/ 3699620 h 7399240"/>
              <a:gd name="connsiteX4" fmla="*/ 3699621 w 7399240"/>
              <a:gd name="connsiteY4" fmla="*/ 0 h 7399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9240" h="7399240">
                <a:moveTo>
                  <a:pt x="3699621" y="0"/>
                </a:moveTo>
                <a:cubicBezTo>
                  <a:pt x="5742864" y="0"/>
                  <a:pt x="7399240" y="1656377"/>
                  <a:pt x="7399240" y="3699620"/>
                </a:cubicBezTo>
                <a:cubicBezTo>
                  <a:pt x="7399240" y="5742864"/>
                  <a:pt x="5742864" y="7399240"/>
                  <a:pt x="3699621" y="7399240"/>
                </a:cubicBezTo>
                <a:cubicBezTo>
                  <a:pt x="1656376" y="7399240"/>
                  <a:pt x="0" y="5742864"/>
                  <a:pt x="0" y="3699620"/>
                </a:cubicBezTo>
                <a:cubicBezTo>
                  <a:pt x="0" y="1656377"/>
                  <a:pt x="1656376" y="0"/>
                  <a:pt x="3699621"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3540906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fault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93BF124-AC8A-3731-8A1E-56D541DD9BE9}"/>
              </a:ext>
            </a:extLst>
          </p:cNvPr>
          <p:cNvSpPr>
            <a:spLocks noGrp="1"/>
          </p:cNvSpPr>
          <p:nvPr>
            <p:ph type="pic" sz="quarter" idx="28"/>
          </p:nvPr>
        </p:nvSpPr>
        <p:spPr>
          <a:xfrm>
            <a:off x="1755287" y="5295999"/>
            <a:ext cx="7399240" cy="7399239"/>
          </a:xfrm>
          <a:custGeom>
            <a:avLst/>
            <a:gdLst>
              <a:gd name="connsiteX0" fmla="*/ 3699620 w 7399240"/>
              <a:gd name="connsiteY0" fmla="*/ 0 h 7399239"/>
              <a:gd name="connsiteX1" fmla="*/ 7399240 w 7399240"/>
              <a:gd name="connsiteY1" fmla="*/ 3699619 h 7399239"/>
              <a:gd name="connsiteX2" fmla="*/ 3699620 w 7399240"/>
              <a:gd name="connsiteY2" fmla="*/ 7399239 h 7399239"/>
              <a:gd name="connsiteX3" fmla="*/ 0 w 7399240"/>
              <a:gd name="connsiteY3" fmla="*/ 3699619 h 7399239"/>
              <a:gd name="connsiteX4" fmla="*/ 3699620 w 7399240"/>
              <a:gd name="connsiteY4" fmla="*/ 0 h 7399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9240" h="7399239">
                <a:moveTo>
                  <a:pt x="3699620" y="0"/>
                </a:moveTo>
                <a:cubicBezTo>
                  <a:pt x="5742864" y="0"/>
                  <a:pt x="7399240" y="1656375"/>
                  <a:pt x="7399240" y="3699619"/>
                </a:cubicBezTo>
                <a:cubicBezTo>
                  <a:pt x="7399240" y="5742863"/>
                  <a:pt x="5742864" y="7399239"/>
                  <a:pt x="3699620" y="7399239"/>
                </a:cubicBezTo>
                <a:cubicBezTo>
                  <a:pt x="1656376" y="7399239"/>
                  <a:pt x="0" y="5742863"/>
                  <a:pt x="0" y="3699619"/>
                </a:cubicBezTo>
                <a:cubicBezTo>
                  <a:pt x="0" y="1656375"/>
                  <a:pt x="1656376" y="0"/>
                  <a:pt x="3699620"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3407733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fault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A1C988F-9E67-AD5F-7ADA-5B4038931E3E}"/>
              </a:ext>
            </a:extLst>
          </p:cNvPr>
          <p:cNvSpPr>
            <a:spLocks noGrp="1"/>
          </p:cNvSpPr>
          <p:nvPr>
            <p:ph type="pic" sz="quarter" idx="28"/>
          </p:nvPr>
        </p:nvSpPr>
        <p:spPr>
          <a:xfrm>
            <a:off x="3333954" y="2981004"/>
            <a:ext cx="7399240" cy="7399240"/>
          </a:xfrm>
          <a:custGeom>
            <a:avLst/>
            <a:gdLst>
              <a:gd name="connsiteX0" fmla="*/ 3699620 w 7399240"/>
              <a:gd name="connsiteY0" fmla="*/ 0 h 7399240"/>
              <a:gd name="connsiteX1" fmla="*/ 7399240 w 7399240"/>
              <a:gd name="connsiteY1" fmla="*/ 3699620 h 7399240"/>
              <a:gd name="connsiteX2" fmla="*/ 3699620 w 7399240"/>
              <a:gd name="connsiteY2" fmla="*/ 7399240 h 7399240"/>
              <a:gd name="connsiteX3" fmla="*/ 0 w 7399240"/>
              <a:gd name="connsiteY3" fmla="*/ 3699620 h 7399240"/>
              <a:gd name="connsiteX4" fmla="*/ 3699620 w 7399240"/>
              <a:gd name="connsiteY4" fmla="*/ 0 h 7399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99240" h="7399240">
                <a:moveTo>
                  <a:pt x="3699620" y="0"/>
                </a:moveTo>
                <a:cubicBezTo>
                  <a:pt x="5742864" y="0"/>
                  <a:pt x="7399240" y="1656376"/>
                  <a:pt x="7399240" y="3699620"/>
                </a:cubicBezTo>
                <a:cubicBezTo>
                  <a:pt x="7399240" y="5742864"/>
                  <a:pt x="5742864" y="7399240"/>
                  <a:pt x="3699620" y="7399240"/>
                </a:cubicBezTo>
                <a:cubicBezTo>
                  <a:pt x="1656376" y="7399240"/>
                  <a:pt x="0" y="5742864"/>
                  <a:pt x="0" y="3699620"/>
                </a:cubicBezTo>
                <a:cubicBezTo>
                  <a:pt x="0" y="1656376"/>
                  <a:pt x="1656376" y="0"/>
                  <a:pt x="3699620"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35725606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9"/>
            <a:ext cx="21025723" cy="2651126"/>
          </a:xfrm>
          <a:prstGeom prst="rect">
            <a:avLst/>
          </a:prstGeom>
        </p:spPr>
        <p:txBody>
          <a:bodyPr vert="horz" lIns="182843" tIns="91422" rIns="182843" bIns="91422"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Lst>
  <p:hf hdr="0" ftr="0" dt="0"/>
  <p:txStyles>
    <p:titleStyle>
      <a:lvl1pPr algn="ctr" defTabSz="1828434" rtl="0" eaLnBrk="1" latinLnBrk="0" hangingPunct="1">
        <a:lnSpc>
          <a:spcPct val="90000"/>
        </a:lnSpc>
        <a:spcBef>
          <a:spcPct val="0"/>
        </a:spcBef>
        <a:buNone/>
        <a:defRPr lang="en-US" sz="8000" b="0" i="0" kern="1200" spc="-100" baseline="0">
          <a:solidFill>
            <a:schemeClr val="tx2"/>
          </a:solidFill>
          <a:latin typeface="Raleway" pitchFamily="2" charset="77"/>
          <a:ea typeface="Open Sans Light" panose="020B0306030504020204" pitchFamily="34" charset="0"/>
          <a:cs typeface="Heebo Medium" pitchFamily="2" charset="-79"/>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lang="en-US" sz="4400" b="0" i="0" kern="1200" spc="-30" baseline="0" dirty="0" smtClean="0">
          <a:solidFill>
            <a:schemeClr val="tx1"/>
          </a:solidFill>
          <a:effectLst/>
          <a:latin typeface="Raleway" pitchFamily="2" charset="77"/>
          <a:ea typeface="Open Sans Light" panose="020B0306030504020204" pitchFamily="34" charset="0"/>
          <a:cs typeface="Open Sans" charset="0"/>
        </a:defRPr>
      </a:lvl1pPr>
      <a:lvl2pPr marL="1371326" indent="-457109" algn="l" defTabSz="1828434" rtl="0" eaLnBrk="1" latinLnBrk="0" hangingPunct="1">
        <a:lnSpc>
          <a:spcPct val="90000"/>
        </a:lnSpc>
        <a:spcBef>
          <a:spcPts val="1000"/>
        </a:spcBef>
        <a:buFont typeface="Arial" panose="020B0604020202020204" pitchFamily="34" charset="0"/>
        <a:buChar char="•"/>
        <a:defRPr lang="en-US" sz="3600" b="0" i="0" kern="1200" spc="-30" baseline="0" dirty="0" smtClean="0">
          <a:solidFill>
            <a:schemeClr val="tx1"/>
          </a:solidFill>
          <a:effectLst/>
          <a:latin typeface="Raleway" pitchFamily="2" charset="77"/>
          <a:ea typeface="Open Sans Light" panose="020B0306030504020204" pitchFamily="34" charset="0"/>
          <a:cs typeface="Open Sans" charset="0"/>
        </a:defRPr>
      </a:lvl2pPr>
      <a:lvl3pPr marL="2285543" indent="-457109" algn="l" defTabSz="1828434" rtl="0" eaLnBrk="1" latinLnBrk="0" hangingPunct="1">
        <a:lnSpc>
          <a:spcPct val="90000"/>
        </a:lnSpc>
        <a:spcBef>
          <a:spcPts val="1000"/>
        </a:spcBef>
        <a:buFont typeface="Arial" panose="020B0604020202020204" pitchFamily="34" charset="0"/>
        <a:buChar char="•"/>
        <a:defRPr lang="en-US" sz="3200" b="0" i="0" kern="1200" spc="-30" baseline="0" dirty="0" smtClean="0">
          <a:solidFill>
            <a:schemeClr val="tx1"/>
          </a:solidFill>
          <a:effectLst/>
          <a:latin typeface="Raleway" pitchFamily="2" charset="77"/>
          <a:ea typeface="Open Sans Light" panose="020B0306030504020204" pitchFamily="34" charset="0"/>
          <a:cs typeface="Open Sans" charset="0"/>
        </a:defRPr>
      </a:lvl3pPr>
      <a:lvl4pPr marL="3199760"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smtClean="0">
          <a:solidFill>
            <a:schemeClr val="tx1"/>
          </a:solidFill>
          <a:effectLst/>
          <a:latin typeface="Raleway" pitchFamily="2" charset="77"/>
          <a:ea typeface="Open Sans Light" panose="020B0306030504020204" pitchFamily="34" charset="0"/>
          <a:cs typeface="Open Sans" charset="0"/>
        </a:defRPr>
      </a:lvl4pPr>
      <a:lvl5pPr marL="4113977"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a:solidFill>
            <a:schemeClr val="tx1"/>
          </a:solidFill>
          <a:effectLst/>
          <a:latin typeface="Raleway" pitchFamily="2" charset="77"/>
          <a:ea typeface="Open Sans Light" panose="020B0306030504020204" pitchFamily="34" charset="0"/>
          <a:cs typeface="Open Sans"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58">
          <p15:clr>
            <a:srgbClr val="A4A3A4"/>
          </p15:clr>
        </p15:guide>
        <p15:guide id="2" orient="horz" pos="480">
          <p15:clr>
            <a:srgbClr val="A4A3A4"/>
          </p15:clr>
        </p15:guide>
        <p15:guide id="3" pos="14398">
          <p15:clr>
            <a:srgbClr val="A4A3A4"/>
          </p15:clr>
        </p15:guide>
        <p15:guide id="5" orient="horz" pos="4320" userDrawn="1">
          <p15:clr>
            <a:srgbClr val="A4A3A4"/>
          </p15:clr>
        </p15:guide>
        <p15:guide id="6" orient="horz" pos="7997" userDrawn="1">
          <p15:clr>
            <a:srgbClr val="A4A3A4"/>
          </p15:clr>
        </p15:guide>
        <p15:guide id="7" pos="7678"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pexels.com/photo/photo-of-people-looking-on-laptop-3182805/" TargetMode="External"/><Relationship Id="rId7" Type="http://schemas.openxmlformats.org/officeDocument/2006/relationships/hyperlink" Target="https://fonts.google.com/specimen/Montserrat" TargetMode="External"/><Relationship Id="rId2" Type="http://schemas.openxmlformats.org/officeDocument/2006/relationships/hyperlink" Target="https://www.pexels.com/photo/photo-of-people-having-discussion-3184632/" TargetMode="External"/><Relationship Id="rId1" Type="http://schemas.openxmlformats.org/officeDocument/2006/relationships/slideLayout" Target="../slideLayouts/slideLayout1.xml"/><Relationship Id="rId6" Type="http://schemas.openxmlformats.org/officeDocument/2006/relationships/hyperlink" Target="https://www.pexels.com/photo/photo-of-people-leaning-on-wooden-table-3184304/" TargetMode="External"/><Relationship Id="rId5" Type="http://schemas.openxmlformats.org/officeDocument/2006/relationships/hyperlink" Target="https://www.pexels.com/photo/photo-of-person-using-laptop-3183145/" TargetMode="External"/><Relationship Id="rId4" Type="http://schemas.openxmlformats.org/officeDocument/2006/relationships/hyperlink" Target="https://www.pexels.com/photo/photo-of-laptops-on-top-of-wooden-table-318315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ACB66E4C-1BC6-BB26-788E-6146F4AD1F8A}"/>
              </a:ext>
            </a:extLst>
          </p:cNvPr>
          <p:cNvSpPr/>
          <p:nvPr/>
        </p:nvSpPr>
        <p:spPr>
          <a:xfrm>
            <a:off x="0" y="0"/>
            <a:ext cx="24377650" cy="57968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951EE46C-B3B0-06DD-0726-AFE2AFA53835}"/>
              </a:ext>
            </a:extLst>
          </p:cNvPr>
          <p:cNvSpPr/>
          <p:nvPr/>
        </p:nvSpPr>
        <p:spPr>
          <a:xfrm flipV="1">
            <a:off x="7793805" y="1401864"/>
            <a:ext cx="8790040" cy="4395020"/>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D88C167A-B88C-0A00-0D79-84505C48BB02}"/>
              </a:ext>
            </a:extLst>
          </p:cNvPr>
          <p:cNvSpPr txBox="1"/>
          <p:nvPr/>
        </p:nvSpPr>
        <p:spPr>
          <a:xfrm>
            <a:off x="20409853" y="1033108"/>
            <a:ext cx="2446972"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r">
              <a:lnSpc>
                <a:spcPct val="110000"/>
              </a:lnSpc>
            </a:pPr>
            <a:r>
              <a:rPr lang="en-US" dirty="0">
                <a:solidFill>
                  <a:schemeClr val="accent2"/>
                </a:solidFill>
              </a:rPr>
              <a:t>20XX</a:t>
            </a:r>
          </a:p>
        </p:txBody>
      </p:sp>
      <p:sp>
        <p:nvSpPr>
          <p:cNvPr id="6" name="TextBox 5">
            <a:extLst>
              <a:ext uri="{FF2B5EF4-FFF2-40B4-BE49-F238E27FC236}">
                <a16:creationId xmlns:a16="http://schemas.microsoft.com/office/drawing/2014/main" id="{E6E50FCB-5CF5-1767-4D16-465C4D78D2A9}"/>
              </a:ext>
            </a:extLst>
          </p:cNvPr>
          <p:cNvSpPr txBox="1"/>
          <p:nvPr/>
        </p:nvSpPr>
        <p:spPr>
          <a:xfrm>
            <a:off x="1520825" y="1033108"/>
            <a:ext cx="553021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solidFill>
                  <a:schemeClr val="accent2"/>
                </a:solidFill>
              </a:rPr>
              <a:t>Company  name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6822758" y="11226627"/>
            <a:ext cx="10732135"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Findings</a:t>
            </a:r>
          </a:p>
        </p:txBody>
      </p:sp>
      <p:sp>
        <p:nvSpPr>
          <p:cNvPr id="2" name="TextBox 1">
            <a:extLst>
              <a:ext uri="{FF2B5EF4-FFF2-40B4-BE49-F238E27FC236}">
                <a16:creationId xmlns:a16="http://schemas.microsoft.com/office/drawing/2014/main" id="{5A386A57-8BF5-2234-B26C-F7F4C0FF1C97}"/>
              </a:ext>
            </a:extLst>
          </p:cNvPr>
          <p:cNvSpPr txBox="1"/>
          <p:nvPr/>
        </p:nvSpPr>
        <p:spPr>
          <a:xfrm>
            <a:off x="4774407" y="5897397"/>
            <a:ext cx="14828837" cy="553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sz="16600" dirty="0"/>
              <a:t>Qualitative Research</a:t>
            </a:r>
          </a:p>
        </p:txBody>
      </p:sp>
    </p:spTree>
    <p:extLst>
      <p:ext uri="{BB962C8B-B14F-4D97-AF65-F5344CB8AC3E}">
        <p14:creationId xmlns:p14="http://schemas.microsoft.com/office/powerpoint/2010/main" val="185463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9F6FB0E-0F8C-BC68-B9B9-B9E8482E8E33}"/>
              </a:ext>
            </a:extLst>
          </p:cNvPr>
          <p:cNvSpPr/>
          <p:nvPr/>
        </p:nvSpPr>
        <p:spPr>
          <a:xfrm>
            <a:off x="0" y="10574215"/>
            <a:ext cx="24377650" cy="31417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5849ACB5-662E-1366-2674-F9B82A7C3540}"/>
              </a:ext>
            </a:extLst>
          </p:cNvPr>
          <p:cNvSpPr/>
          <p:nvPr/>
        </p:nvSpPr>
        <p:spPr>
          <a:xfrm flipV="1">
            <a:off x="12188825" y="2834113"/>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Placeholder 6" descr="A group of people working on a computer&#10;&#10;Description automatically generated">
            <a:extLst>
              <a:ext uri="{FF2B5EF4-FFF2-40B4-BE49-F238E27FC236}">
                <a16:creationId xmlns:a16="http://schemas.microsoft.com/office/drawing/2014/main" id="{F89317FB-6EA9-2C29-2434-7A46BD841685}"/>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16667" r="16667"/>
          <a:stretch>
            <a:fillRect/>
          </a:stretch>
        </p:blipFill>
        <p:spPr/>
      </p:pic>
      <p:sp>
        <p:nvSpPr>
          <p:cNvPr id="5" name="TextBox 4">
            <a:extLst>
              <a:ext uri="{FF2B5EF4-FFF2-40B4-BE49-F238E27FC236}">
                <a16:creationId xmlns:a16="http://schemas.microsoft.com/office/drawing/2014/main" id="{7A56E7AF-CE42-1779-AC28-58E22B33475F}"/>
              </a:ext>
            </a:extLst>
          </p:cNvPr>
          <p:cNvSpPr txBox="1"/>
          <p:nvPr/>
        </p:nvSpPr>
        <p:spPr>
          <a:xfrm>
            <a:off x="12188825" y="6110149"/>
            <a:ext cx="10668000"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755287" y="1087062"/>
            <a:ext cx="8433742"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Results and Interpretation</a:t>
            </a:r>
          </a:p>
        </p:txBody>
      </p:sp>
    </p:spTree>
    <p:extLst>
      <p:ext uri="{BB962C8B-B14F-4D97-AF65-F5344CB8AC3E}">
        <p14:creationId xmlns:p14="http://schemas.microsoft.com/office/powerpoint/2010/main" val="1108707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585317-CDBA-4504-155B-8866EB566525}"/>
              </a:ext>
            </a:extLst>
          </p:cNvPr>
          <p:cNvSpPr/>
          <p:nvPr/>
        </p:nvSpPr>
        <p:spPr>
          <a:xfrm>
            <a:off x="0" y="10574215"/>
            <a:ext cx="24377650" cy="31417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9358D5D-F2AD-265B-F705-563864B8ABC5}"/>
              </a:ext>
            </a:extLst>
          </p:cNvPr>
          <p:cNvSpPr/>
          <p:nvPr/>
        </p:nvSpPr>
        <p:spPr>
          <a:xfrm flipV="1">
            <a:off x="1802179" y="1827615"/>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9CE12248-0F5C-8777-D5D7-75F0B16D5B97}"/>
              </a:ext>
            </a:extLst>
          </p:cNvPr>
          <p:cNvSpPr txBox="1"/>
          <p:nvPr/>
        </p:nvSpPr>
        <p:spPr>
          <a:xfrm>
            <a:off x="1520826" y="7556041"/>
            <a:ext cx="21336000" cy="212859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20825" y="4367960"/>
            <a:ext cx="13041020" cy="272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6600" dirty="0"/>
              <a:t>Discussion</a:t>
            </a:r>
          </a:p>
        </p:txBody>
      </p:sp>
    </p:spTree>
    <p:extLst>
      <p:ext uri="{BB962C8B-B14F-4D97-AF65-F5344CB8AC3E}">
        <p14:creationId xmlns:p14="http://schemas.microsoft.com/office/powerpoint/2010/main" val="4106738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E2E79250-5702-F39C-38D1-7D7726F5FBAC}"/>
              </a:ext>
            </a:extLst>
          </p:cNvPr>
          <p:cNvCxnSpPr>
            <a:stCxn id="4" idx="2"/>
          </p:cNvCxnSpPr>
          <p:nvPr/>
        </p:nvCxnSpPr>
        <p:spPr>
          <a:xfrm flipH="1">
            <a:off x="13667520" y="1114719"/>
            <a:ext cx="1" cy="12601281"/>
          </a:xfrm>
          <a:prstGeom prst="line">
            <a:avLst/>
          </a:prstGeom>
        </p:spPr>
        <p:style>
          <a:lnRef idx="1">
            <a:schemeClr val="accent1"/>
          </a:lnRef>
          <a:fillRef idx="0">
            <a:schemeClr val="accent1"/>
          </a:fillRef>
          <a:effectRef idx="0">
            <a:schemeClr val="accent1"/>
          </a:effectRef>
          <a:fontRef idx="minor">
            <a:schemeClr val="tx1"/>
          </a:fontRef>
        </p:style>
      </p:cxnSp>
      <p:sp>
        <p:nvSpPr>
          <p:cNvPr id="4" name="Freeform: Shape 3">
            <a:extLst>
              <a:ext uri="{FF2B5EF4-FFF2-40B4-BE49-F238E27FC236}">
                <a16:creationId xmlns:a16="http://schemas.microsoft.com/office/drawing/2014/main" id="{BF889BF3-5AE3-CD0A-62BF-D2201A95389D}"/>
              </a:ext>
            </a:extLst>
          </p:cNvPr>
          <p:cNvSpPr/>
          <p:nvPr/>
        </p:nvSpPr>
        <p:spPr>
          <a:xfrm flipV="1">
            <a:off x="13032887" y="1114719"/>
            <a:ext cx="1269267" cy="63463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E21D0F22-9C16-F4F2-9E50-B897425358CD}"/>
              </a:ext>
            </a:extLst>
          </p:cNvPr>
          <p:cNvSpPr/>
          <p:nvPr/>
        </p:nvSpPr>
        <p:spPr>
          <a:xfrm flipV="1">
            <a:off x="13032887" y="4053011"/>
            <a:ext cx="1269267" cy="63463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219040C2-AF0A-DD84-9FFF-D456B96E7559}"/>
              </a:ext>
            </a:extLst>
          </p:cNvPr>
          <p:cNvSpPr/>
          <p:nvPr/>
        </p:nvSpPr>
        <p:spPr>
          <a:xfrm flipV="1">
            <a:off x="13032887" y="7044114"/>
            <a:ext cx="1269267" cy="63463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5976B4B9-0B15-4889-2436-F777DFBEFED3}"/>
              </a:ext>
            </a:extLst>
          </p:cNvPr>
          <p:cNvSpPr/>
          <p:nvPr/>
        </p:nvSpPr>
        <p:spPr>
          <a:xfrm flipV="1">
            <a:off x="13032887" y="9929112"/>
            <a:ext cx="1269267" cy="63463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D6A41346-C200-9BF1-C932-DECF0EF0536B}"/>
              </a:ext>
            </a:extLst>
          </p:cNvPr>
          <p:cNvSpPr/>
          <p:nvPr/>
        </p:nvSpPr>
        <p:spPr>
          <a:xfrm>
            <a:off x="0" y="10574215"/>
            <a:ext cx="12188825" cy="31417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62EF2D7E-E4C0-7923-07C6-70CDEC5B4DFE}"/>
              </a:ext>
            </a:extLst>
          </p:cNvPr>
          <p:cNvSpPr/>
          <p:nvPr/>
        </p:nvSpPr>
        <p:spPr>
          <a:xfrm flipV="1">
            <a:off x="1638039" y="4238722"/>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8E4AB168-6CFD-D2D7-C07B-DAC988C9DA38}"/>
              </a:ext>
            </a:extLst>
          </p:cNvPr>
          <p:cNvSpPr txBox="1"/>
          <p:nvPr/>
        </p:nvSpPr>
        <p:spPr>
          <a:xfrm>
            <a:off x="15071076" y="2120424"/>
            <a:ext cx="685244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6" name="TextBox 5">
            <a:extLst>
              <a:ext uri="{FF2B5EF4-FFF2-40B4-BE49-F238E27FC236}">
                <a16:creationId xmlns:a16="http://schemas.microsoft.com/office/drawing/2014/main" id="{34387D9F-8143-9736-63CD-FFB04C711954}"/>
              </a:ext>
            </a:extLst>
          </p:cNvPr>
          <p:cNvSpPr txBox="1"/>
          <p:nvPr/>
        </p:nvSpPr>
        <p:spPr>
          <a:xfrm>
            <a:off x="15071076" y="5058716"/>
            <a:ext cx="685244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13" name="TextBox 12">
            <a:extLst>
              <a:ext uri="{FF2B5EF4-FFF2-40B4-BE49-F238E27FC236}">
                <a16:creationId xmlns:a16="http://schemas.microsoft.com/office/drawing/2014/main" id="{3F89545B-A4FF-94C8-26F4-1D7D8EAB78E8}"/>
              </a:ext>
            </a:extLst>
          </p:cNvPr>
          <p:cNvSpPr txBox="1"/>
          <p:nvPr/>
        </p:nvSpPr>
        <p:spPr>
          <a:xfrm>
            <a:off x="15071076" y="8063921"/>
            <a:ext cx="724955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15" name="TextBox 14">
            <a:extLst>
              <a:ext uri="{FF2B5EF4-FFF2-40B4-BE49-F238E27FC236}">
                <a16:creationId xmlns:a16="http://schemas.microsoft.com/office/drawing/2014/main" id="{996EF62F-783A-F0EC-A46B-111C0B417FFE}"/>
              </a:ext>
            </a:extLst>
          </p:cNvPr>
          <p:cNvSpPr txBox="1"/>
          <p:nvPr/>
        </p:nvSpPr>
        <p:spPr>
          <a:xfrm>
            <a:off x="15071076" y="11002754"/>
            <a:ext cx="7249550"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and charts.</a:t>
            </a:r>
          </a:p>
        </p:txBody>
      </p:sp>
      <p:sp>
        <p:nvSpPr>
          <p:cNvPr id="3" name="TextBox 2">
            <a:extLst>
              <a:ext uri="{FF2B5EF4-FFF2-40B4-BE49-F238E27FC236}">
                <a16:creationId xmlns:a16="http://schemas.microsoft.com/office/drawing/2014/main" id="{D4716198-2E7A-C89B-BA81-215ED5F48E73}"/>
              </a:ext>
            </a:extLst>
          </p:cNvPr>
          <p:cNvSpPr txBox="1"/>
          <p:nvPr/>
        </p:nvSpPr>
        <p:spPr>
          <a:xfrm>
            <a:off x="15071076" y="1114719"/>
            <a:ext cx="6852449"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Strategic Shift</a:t>
            </a:r>
          </a:p>
        </p:txBody>
      </p:sp>
      <p:sp>
        <p:nvSpPr>
          <p:cNvPr id="7" name="TextBox 6">
            <a:extLst>
              <a:ext uri="{FF2B5EF4-FFF2-40B4-BE49-F238E27FC236}">
                <a16:creationId xmlns:a16="http://schemas.microsoft.com/office/drawing/2014/main" id="{8EC906BC-DADC-3A2A-D7AB-FECC594E9D81}"/>
              </a:ext>
            </a:extLst>
          </p:cNvPr>
          <p:cNvSpPr txBox="1"/>
          <p:nvPr/>
        </p:nvSpPr>
        <p:spPr>
          <a:xfrm>
            <a:off x="15071076" y="4053011"/>
            <a:ext cx="6852449"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Digital Transformation</a:t>
            </a:r>
          </a:p>
        </p:txBody>
      </p:sp>
      <p:sp>
        <p:nvSpPr>
          <p:cNvPr id="14" name="TextBox 13">
            <a:extLst>
              <a:ext uri="{FF2B5EF4-FFF2-40B4-BE49-F238E27FC236}">
                <a16:creationId xmlns:a16="http://schemas.microsoft.com/office/drawing/2014/main" id="{0BEFD215-D421-2FA0-7899-1628D0FA8E34}"/>
              </a:ext>
            </a:extLst>
          </p:cNvPr>
          <p:cNvSpPr txBox="1"/>
          <p:nvPr/>
        </p:nvSpPr>
        <p:spPr>
          <a:xfrm>
            <a:off x="15071076" y="7058217"/>
            <a:ext cx="724955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Mobile Optimization</a:t>
            </a:r>
          </a:p>
        </p:txBody>
      </p:sp>
      <p:sp>
        <p:nvSpPr>
          <p:cNvPr id="16" name="TextBox 15">
            <a:extLst>
              <a:ext uri="{FF2B5EF4-FFF2-40B4-BE49-F238E27FC236}">
                <a16:creationId xmlns:a16="http://schemas.microsoft.com/office/drawing/2014/main" id="{37BAEA15-DCDC-88FC-BD30-4F5FCF6745F7}"/>
              </a:ext>
            </a:extLst>
          </p:cNvPr>
          <p:cNvSpPr txBox="1"/>
          <p:nvPr/>
        </p:nvSpPr>
        <p:spPr>
          <a:xfrm>
            <a:off x="15071076" y="9997049"/>
            <a:ext cx="724955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Competitive Adaptation</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616898" y="7165455"/>
            <a:ext cx="8519879"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Implications of the Research</a:t>
            </a:r>
          </a:p>
        </p:txBody>
      </p:sp>
    </p:spTree>
    <p:extLst>
      <p:ext uri="{BB962C8B-B14F-4D97-AF65-F5344CB8AC3E}">
        <p14:creationId xmlns:p14="http://schemas.microsoft.com/office/powerpoint/2010/main" val="3955911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C42E349-155A-1EDD-56ED-6E81BF8C567D}"/>
              </a:ext>
            </a:extLst>
          </p:cNvPr>
          <p:cNvSpPr/>
          <p:nvPr/>
        </p:nvSpPr>
        <p:spPr>
          <a:xfrm>
            <a:off x="13106401" y="0"/>
            <a:ext cx="1127125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99890C6-36DB-A6A7-2203-28952F50EAA1}"/>
              </a:ext>
            </a:extLst>
          </p:cNvPr>
          <p:cNvSpPr/>
          <p:nvPr/>
        </p:nvSpPr>
        <p:spPr>
          <a:xfrm flipV="1">
            <a:off x="11426444" y="714138"/>
            <a:ext cx="3359914" cy="1679957"/>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E2B54FB4-B477-AEF6-6DB7-73E525D94B3A}"/>
              </a:ext>
            </a:extLst>
          </p:cNvPr>
          <p:cNvSpPr txBox="1"/>
          <p:nvPr/>
        </p:nvSpPr>
        <p:spPr>
          <a:xfrm>
            <a:off x="15284066" y="3997271"/>
            <a:ext cx="7106353"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solidFill>
                  <a:schemeClr val="accent4"/>
                </a:solidFill>
              </a:rPr>
              <a:t>Make a big impact with professional slides and charts.</a:t>
            </a:r>
          </a:p>
        </p:txBody>
      </p:sp>
      <p:sp>
        <p:nvSpPr>
          <p:cNvPr id="5" name="TextBox 4">
            <a:extLst>
              <a:ext uri="{FF2B5EF4-FFF2-40B4-BE49-F238E27FC236}">
                <a16:creationId xmlns:a16="http://schemas.microsoft.com/office/drawing/2014/main" id="{E6758688-62F8-9128-94D6-11DC58D015F7}"/>
              </a:ext>
            </a:extLst>
          </p:cNvPr>
          <p:cNvSpPr txBox="1"/>
          <p:nvPr/>
        </p:nvSpPr>
        <p:spPr>
          <a:xfrm>
            <a:off x="15284066" y="7632086"/>
            <a:ext cx="7106353"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solidFill>
                  <a:schemeClr val="accent4"/>
                </a:solidFill>
              </a:rPr>
              <a:t>Make a big impact with professional slides and charts.</a:t>
            </a:r>
          </a:p>
        </p:txBody>
      </p:sp>
      <p:sp>
        <p:nvSpPr>
          <p:cNvPr id="6" name="TextBox 5">
            <a:extLst>
              <a:ext uri="{FF2B5EF4-FFF2-40B4-BE49-F238E27FC236}">
                <a16:creationId xmlns:a16="http://schemas.microsoft.com/office/drawing/2014/main" id="{B8D2293B-ED4A-955B-CF44-D5DCEC920913}"/>
              </a:ext>
            </a:extLst>
          </p:cNvPr>
          <p:cNvSpPr txBox="1"/>
          <p:nvPr/>
        </p:nvSpPr>
        <p:spPr>
          <a:xfrm>
            <a:off x="15284066" y="10615364"/>
            <a:ext cx="7132185"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solidFill>
                  <a:schemeClr val="accent4"/>
                </a:solidFill>
              </a:rPr>
              <a:t>Make a big impact with professional slides and charts.</a:t>
            </a:r>
          </a:p>
        </p:txBody>
      </p:sp>
      <p:sp>
        <p:nvSpPr>
          <p:cNvPr id="7" name="TextBox 6">
            <a:extLst>
              <a:ext uri="{FF2B5EF4-FFF2-40B4-BE49-F238E27FC236}">
                <a16:creationId xmlns:a16="http://schemas.microsoft.com/office/drawing/2014/main" id="{1B3736C9-87F0-888D-ACA5-B16F191D2F2C}"/>
              </a:ext>
            </a:extLst>
          </p:cNvPr>
          <p:cNvSpPr txBox="1"/>
          <p:nvPr/>
        </p:nvSpPr>
        <p:spPr>
          <a:xfrm>
            <a:off x="15284066" y="3217698"/>
            <a:ext cx="7106353"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solidFill>
                  <a:schemeClr val="accent4"/>
                </a:solidFill>
              </a:rPr>
              <a:t>Sample Bias</a:t>
            </a:r>
          </a:p>
        </p:txBody>
      </p:sp>
      <p:sp>
        <p:nvSpPr>
          <p:cNvPr id="8" name="TextBox 7">
            <a:extLst>
              <a:ext uri="{FF2B5EF4-FFF2-40B4-BE49-F238E27FC236}">
                <a16:creationId xmlns:a16="http://schemas.microsoft.com/office/drawing/2014/main" id="{565ADB25-6E54-6BE4-614B-D221C7265B4C}"/>
              </a:ext>
            </a:extLst>
          </p:cNvPr>
          <p:cNvSpPr txBox="1"/>
          <p:nvPr/>
        </p:nvSpPr>
        <p:spPr>
          <a:xfrm>
            <a:off x="15284066" y="6106380"/>
            <a:ext cx="7106353" cy="1502399"/>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solidFill>
                  <a:schemeClr val="accent4"/>
                </a:solidFill>
              </a:rPr>
              <a:t>Data Accuracy &amp; Reliability</a:t>
            </a:r>
          </a:p>
        </p:txBody>
      </p:sp>
      <p:sp>
        <p:nvSpPr>
          <p:cNvPr id="9" name="TextBox 8">
            <a:extLst>
              <a:ext uri="{FF2B5EF4-FFF2-40B4-BE49-F238E27FC236}">
                <a16:creationId xmlns:a16="http://schemas.microsoft.com/office/drawing/2014/main" id="{AFF0EB9A-CEB4-B6E5-0BE8-9B2046C3271A}"/>
              </a:ext>
            </a:extLst>
          </p:cNvPr>
          <p:cNvSpPr txBox="1"/>
          <p:nvPr/>
        </p:nvSpPr>
        <p:spPr>
          <a:xfrm>
            <a:off x="15284066" y="9840857"/>
            <a:ext cx="713218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solidFill>
                  <a:schemeClr val="accent4"/>
                </a:solidFill>
              </a:rPr>
              <a:t>External Factors</a:t>
            </a:r>
          </a:p>
        </p:txBody>
      </p:sp>
      <p:sp>
        <p:nvSpPr>
          <p:cNvPr id="10" name="TextBox 9">
            <a:extLst>
              <a:ext uri="{FF2B5EF4-FFF2-40B4-BE49-F238E27FC236}">
                <a16:creationId xmlns:a16="http://schemas.microsoft.com/office/drawing/2014/main" id="{E4FE764F-EEF2-5EC4-176F-2125E58C45DC}"/>
              </a:ext>
            </a:extLst>
          </p:cNvPr>
          <p:cNvSpPr txBox="1"/>
          <p:nvPr/>
        </p:nvSpPr>
        <p:spPr>
          <a:xfrm>
            <a:off x="1711674" y="10325358"/>
            <a:ext cx="9208875" cy="2369880"/>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r>
              <a:rPr lang="en-US" dirty="0"/>
              <a:t>Limitations and Challenges</a:t>
            </a:r>
          </a:p>
        </p:txBody>
      </p:sp>
    </p:spTree>
    <p:extLst>
      <p:ext uri="{BB962C8B-B14F-4D97-AF65-F5344CB8AC3E}">
        <p14:creationId xmlns:p14="http://schemas.microsoft.com/office/powerpoint/2010/main" val="675351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5F3279-6A73-EC36-A2F6-64A2A42CE5E6}"/>
              </a:ext>
            </a:extLst>
          </p:cNvPr>
          <p:cNvSpPr/>
          <p:nvPr/>
        </p:nvSpPr>
        <p:spPr>
          <a:xfrm flipH="1">
            <a:off x="0" y="0"/>
            <a:ext cx="3071446"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D0991E66-5A7D-4AA5-9F01-51542A2A4D54}"/>
              </a:ext>
            </a:extLst>
          </p:cNvPr>
          <p:cNvSpPr/>
          <p:nvPr/>
        </p:nvSpPr>
        <p:spPr>
          <a:xfrm flipV="1">
            <a:off x="3584086" y="6858000"/>
            <a:ext cx="5696228" cy="284811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C7FBD163-AAEE-AD3C-D3D1-4C411D51B2E3}"/>
              </a:ext>
            </a:extLst>
          </p:cNvPr>
          <p:cNvSpPr txBox="1"/>
          <p:nvPr/>
        </p:nvSpPr>
        <p:spPr>
          <a:xfrm>
            <a:off x="14442833" y="2348878"/>
            <a:ext cx="842101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7" name="TextBox 6">
            <a:extLst>
              <a:ext uri="{FF2B5EF4-FFF2-40B4-BE49-F238E27FC236}">
                <a16:creationId xmlns:a16="http://schemas.microsoft.com/office/drawing/2014/main" id="{14D4ECAB-3278-CD53-BDC6-BF8C20434221}"/>
              </a:ext>
            </a:extLst>
          </p:cNvPr>
          <p:cNvSpPr txBox="1"/>
          <p:nvPr/>
        </p:nvSpPr>
        <p:spPr>
          <a:xfrm>
            <a:off x="14435810" y="5176776"/>
            <a:ext cx="8421015"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19" name="TextBox 18">
            <a:extLst>
              <a:ext uri="{FF2B5EF4-FFF2-40B4-BE49-F238E27FC236}">
                <a16:creationId xmlns:a16="http://schemas.microsoft.com/office/drawing/2014/main" id="{1FD5EC95-57D2-28F2-306C-6B48011F9363}"/>
              </a:ext>
            </a:extLst>
          </p:cNvPr>
          <p:cNvSpPr txBox="1"/>
          <p:nvPr/>
        </p:nvSpPr>
        <p:spPr>
          <a:xfrm>
            <a:off x="14442832" y="7948928"/>
            <a:ext cx="842101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22" name="TextBox 21">
            <a:extLst>
              <a:ext uri="{FF2B5EF4-FFF2-40B4-BE49-F238E27FC236}">
                <a16:creationId xmlns:a16="http://schemas.microsoft.com/office/drawing/2014/main" id="{0477D4C2-AD47-428C-5553-22B0FDE5F4B8}"/>
              </a:ext>
            </a:extLst>
          </p:cNvPr>
          <p:cNvSpPr txBox="1"/>
          <p:nvPr/>
        </p:nvSpPr>
        <p:spPr>
          <a:xfrm>
            <a:off x="14442832" y="10678371"/>
            <a:ext cx="842101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3" name="TextBox 2">
            <a:extLst>
              <a:ext uri="{FF2B5EF4-FFF2-40B4-BE49-F238E27FC236}">
                <a16:creationId xmlns:a16="http://schemas.microsoft.com/office/drawing/2014/main" id="{EE7A2E66-EBCA-AF2C-4C03-58930215EDC9}"/>
              </a:ext>
            </a:extLst>
          </p:cNvPr>
          <p:cNvSpPr txBox="1"/>
          <p:nvPr/>
        </p:nvSpPr>
        <p:spPr>
          <a:xfrm>
            <a:off x="14442832" y="1468075"/>
            <a:ext cx="8421016"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Longitudinal Studies</a:t>
            </a:r>
          </a:p>
        </p:txBody>
      </p:sp>
      <p:sp>
        <p:nvSpPr>
          <p:cNvPr id="8" name="TextBox 7">
            <a:extLst>
              <a:ext uri="{FF2B5EF4-FFF2-40B4-BE49-F238E27FC236}">
                <a16:creationId xmlns:a16="http://schemas.microsoft.com/office/drawing/2014/main" id="{EC814AC2-52C6-2444-10DA-20FD47F01865}"/>
              </a:ext>
            </a:extLst>
          </p:cNvPr>
          <p:cNvSpPr txBox="1"/>
          <p:nvPr/>
        </p:nvSpPr>
        <p:spPr>
          <a:xfrm>
            <a:off x="14435810" y="4272944"/>
            <a:ext cx="842101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Cross-Cultural Comparisons</a:t>
            </a:r>
          </a:p>
        </p:txBody>
      </p:sp>
      <p:sp>
        <p:nvSpPr>
          <p:cNvPr id="12" name="TextBox 11">
            <a:extLst>
              <a:ext uri="{FF2B5EF4-FFF2-40B4-BE49-F238E27FC236}">
                <a16:creationId xmlns:a16="http://schemas.microsoft.com/office/drawing/2014/main" id="{63AC2ACC-980C-F984-9E76-4EA1BB545766}"/>
              </a:ext>
            </a:extLst>
          </p:cNvPr>
          <p:cNvSpPr txBox="1"/>
          <p:nvPr/>
        </p:nvSpPr>
        <p:spPr>
          <a:xfrm>
            <a:off x="14442831" y="6948743"/>
            <a:ext cx="8421014"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Emerging Technologies</a:t>
            </a:r>
          </a:p>
        </p:txBody>
      </p:sp>
      <p:sp>
        <p:nvSpPr>
          <p:cNvPr id="20" name="TextBox 19">
            <a:extLst>
              <a:ext uri="{FF2B5EF4-FFF2-40B4-BE49-F238E27FC236}">
                <a16:creationId xmlns:a16="http://schemas.microsoft.com/office/drawing/2014/main" id="{A9244C9A-B740-0092-5563-55555541414B}"/>
              </a:ext>
            </a:extLst>
          </p:cNvPr>
          <p:cNvSpPr txBox="1"/>
          <p:nvPr/>
        </p:nvSpPr>
        <p:spPr>
          <a:xfrm>
            <a:off x="14442831" y="9655157"/>
            <a:ext cx="8421014"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Sustainability &amp; CSR</a:t>
            </a:r>
          </a:p>
        </p:txBody>
      </p:sp>
      <p:sp>
        <p:nvSpPr>
          <p:cNvPr id="11" name="TextBox 10">
            <a:extLst>
              <a:ext uri="{FF2B5EF4-FFF2-40B4-BE49-F238E27FC236}">
                <a16:creationId xmlns:a16="http://schemas.microsoft.com/office/drawing/2014/main" id="{DEBE3658-201B-712E-867E-2EB391195D5B}"/>
              </a:ext>
            </a:extLst>
          </p:cNvPr>
          <p:cNvSpPr txBox="1"/>
          <p:nvPr/>
        </p:nvSpPr>
        <p:spPr>
          <a:xfrm>
            <a:off x="3401205" y="10024286"/>
            <a:ext cx="8800516"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Future Research Directions</a:t>
            </a:r>
          </a:p>
        </p:txBody>
      </p:sp>
    </p:spTree>
    <p:extLst>
      <p:ext uri="{BB962C8B-B14F-4D97-AF65-F5344CB8AC3E}">
        <p14:creationId xmlns:p14="http://schemas.microsoft.com/office/powerpoint/2010/main" val="2366673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9B2843-3CBE-44E9-D162-8C04718731D5}"/>
              </a:ext>
            </a:extLst>
          </p:cNvPr>
          <p:cNvSpPr/>
          <p:nvPr/>
        </p:nvSpPr>
        <p:spPr>
          <a:xfrm flipH="1">
            <a:off x="0" y="0"/>
            <a:ext cx="6119446"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8F539DF1-6ED0-9D48-558A-68E1F02DF120}"/>
              </a:ext>
            </a:extLst>
          </p:cNvPr>
          <p:cNvSpPr/>
          <p:nvPr/>
        </p:nvSpPr>
        <p:spPr>
          <a:xfrm flipV="1">
            <a:off x="8240679" y="2139299"/>
            <a:ext cx="5696228" cy="284811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77BB28C3-CC85-8778-B044-6876FABA5DB5}"/>
              </a:ext>
            </a:extLst>
          </p:cNvPr>
          <p:cNvSpPr txBox="1"/>
          <p:nvPr/>
        </p:nvSpPr>
        <p:spPr>
          <a:xfrm>
            <a:off x="8240679" y="8085542"/>
            <a:ext cx="13024983"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8240679" y="5156214"/>
            <a:ext cx="13024983" cy="2281650"/>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3800" dirty="0"/>
              <a:t>Conclusion</a:t>
            </a:r>
          </a:p>
        </p:txBody>
      </p:sp>
    </p:spTree>
    <p:extLst>
      <p:ext uri="{BB962C8B-B14F-4D97-AF65-F5344CB8AC3E}">
        <p14:creationId xmlns:p14="http://schemas.microsoft.com/office/powerpoint/2010/main" val="506308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around a table&#10;&#10;Description automatically generated">
            <a:extLst>
              <a:ext uri="{FF2B5EF4-FFF2-40B4-BE49-F238E27FC236}">
                <a16:creationId xmlns:a16="http://schemas.microsoft.com/office/drawing/2014/main" id="{90A2A025-59BB-3163-62C7-86575253D71E}"/>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11807" t="14699" b="26506"/>
          <a:stretch/>
        </p:blipFill>
        <p:spPr>
          <a:xfrm>
            <a:off x="3333954" y="2981004"/>
            <a:ext cx="7399240" cy="7399240"/>
          </a:xfrm>
        </p:spPr>
      </p:pic>
      <p:sp>
        <p:nvSpPr>
          <p:cNvPr id="3" name="Rectangle 2">
            <a:extLst>
              <a:ext uri="{FF2B5EF4-FFF2-40B4-BE49-F238E27FC236}">
                <a16:creationId xmlns:a16="http://schemas.microsoft.com/office/drawing/2014/main" id="{95E26419-B231-4B01-898A-EEF6219A0530}"/>
              </a:ext>
            </a:extLst>
          </p:cNvPr>
          <p:cNvSpPr/>
          <p:nvPr/>
        </p:nvSpPr>
        <p:spPr>
          <a:xfrm>
            <a:off x="0" y="0"/>
            <a:ext cx="2250831"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D9B35D2-FAF6-7E28-3525-663A1AA07F5C}"/>
              </a:ext>
            </a:extLst>
          </p:cNvPr>
          <p:cNvSpPr/>
          <p:nvPr/>
        </p:nvSpPr>
        <p:spPr>
          <a:xfrm flipV="1">
            <a:off x="12188826" y="2461853"/>
            <a:ext cx="6029956" cy="30149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1D33238B-32CE-0C39-981B-EA037921B9E6}"/>
              </a:ext>
            </a:extLst>
          </p:cNvPr>
          <p:cNvSpPr txBox="1"/>
          <p:nvPr/>
        </p:nvSpPr>
        <p:spPr>
          <a:xfrm>
            <a:off x="12188826" y="8046861"/>
            <a:ext cx="10668000"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2188826" y="5887936"/>
            <a:ext cx="10667999"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Recommendations</a:t>
            </a:r>
          </a:p>
        </p:txBody>
      </p:sp>
    </p:spTree>
    <p:extLst>
      <p:ext uri="{BB962C8B-B14F-4D97-AF65-F5344CB8AC3E}">
        <p14:creationId xmlns:p14="http://schemas.microsoft.com/office/powerpoint/2010/main" val="3765363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8E2CC2E2-D6C6-084C-1003-592FEDE3A57C}"/>
              </a:ext>
            </a:extLst>
          </p:cNvPr>
          <p:cNvGraphicFramePr/>
          <p:nvPr>
            <p:extLst>
              <p:ext uri="{D42A27DB-BD31-4B8C-83A1-F6EECF244321}">
                <p14:modId xmlns:p14="http://schemas.microsoft.com/office/powerpoint/2010/main" val="4078595467"/>
              </p:ext>
            </p:extLst>
          </p:nvPr>
        </p:nvGraphicFramePr>
        <p:xfrm>
          <a:off x="10269415" y="762000"/>
          <a:ext cx="12587409" cy="11933238"/>
        </p:xfrm>
        <a:graphic>
          <a:graphicData uri="http://schemas.openxmlformats.org/drawingml/2006/chart">
            <c:chart xmlns:c="http://schemas.openxmlformats.org/drawingml/2006/chart" xmlns:r="http://schemas.openxmlformats.org/officeDocument/2006/relationships" r:id="rId2"/>
          </a:graphicData>
        </a:graphic>
      </p:graphicFrame>
      <p:sp>
        <p:nvSpPr>
          <p:cNvPr id="2" name="Freeform: Shape 1">
            <a:extLst>
              <a:ext uri="{FF2B5EF4-FFF2-40B4-BE49-F238E27FC236}">
                <a16:creationId xmlns:a16="http://schemas.microsoft.com/office/drawing/2014/main" id="{1B1871EB-6CD8-F75C-D318-CB88E0EC30DF}"/>
              </a:ext>
            </a:extLst>
          </p:cNvPr>
          <p:cNvSpPr/>
          <p:nvPr/>
        </p:nvSpPr>
        <p:spPr>
          <a:xfrm flipV="1">
            <a:off x="2132083" y="3892062"/>
            <a:ext cx="6029956" cy="30149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ectangle 2">
            <a:extLst>
              <a:ext uri="{FF2B5EF4-FFF2-40B4-BE49-F238E27FC236}">
                <a16:creationId xmlns:a16="http://schemas.microsoft.com/office/drawing/2014/main" id="{9EF83509-6263-E833-BF3B-062D1A06DB0A}"/>
              </a:ext>
            </a:extLst>
          </p:cNvPr>
          <p:cNvSpPr/>
          <p:nvPr/>
        </p:nvSpPr>
        <p:spPr>
          <a:xfrm>
            <a:off x="0" y="0"/>
            <a:ext cx="1520825"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EBE3658-201B-712E-867E-2EB391195D5B}"/>
              </a:ext>
            </a:extLst>
          </p:cNvPr>
          <p:cNvSpPr txBox="1"/>
          <p:nvPr/>
        </p:nvSpPr>
        <p:spPr>
          <a:xfrm>
            <a:off x="2132083" y="7074031"/>
            <a:ext cx="7717311"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Visualizations and Graphics</a:t>
            </a:r>
          </a:p>
        </p:txBody>
      </p:sp>
    </p:spTree>
    <p:extLst>
      <p:ext uri="{BB962C8B-B14F-4D97-AF65-F5344CB8AC3E}">
        <p14:creationId xmlns:p14="http://schemas.microsoft.com/office/powerpoint/2010/main" val="982152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AB1E7E-B1C6-0BC6-BDB0-E3099C0C189E}"/>
              </a:ext>
            </a:extLst>
          </p:cNvPr>
          <p:cNvSpPr/>
          <p:nvPr/>
        </p:nvSpPr>
        <p:spPr>
          <a:xfrm>
            <a:off x="0" y="0"/>
            <a:ext cx="4457547"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58F5365A-6A20-825F-67EA-03F51D68A666}"/>
              </a:ext>
            </a:extLst>
          </p:cNvPr>
          <p:cNvSpPr/>
          <p:nvPr/>
        </p:nvSpPr>
        <p:spPr>
          <a:xfrm flipV="1">
            <a:off x="2297722" y="10466464"/>
            <a:ext cx="4457547" cy="2228774"/>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CE9BE2AC-24F6-F244-4821-93D2AE878712}"/>
              </a:ext>
            </a:extLst>
          </p:cNvPr>
          <p:cNvSpPr txBox="1"/>
          <p:nvPr/>
        </p:nvSpPr>
        <p:spPr>
          <a:xfrm>
            <a:off x="7277878" y="3638615"/>
            <a:ext cx="15328122" cy="8702062"/>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marL="514350" indent="-514350">
              <a:buFont typeface="+mj-lt"/>
              <a:buAutoNum type="arabicPeriod"/>
            </a:pPr>
            <a:r>
              <a:rPr lang="en-US" dirty="0"/>
              <a:t>Smith, J. (2018). "The Impact of Climate Change on Global Agriculture." Journal of Environmental Economics and Management, 45(2), 217-230.</a:t>
            </a:r>
          </a:p>
          <a:p>
            <a:pPr marL="514350" indent="-514350">
              <a:buFont typeface="+mj-lt"/>
              <a:buAutoNum type="arabicPeriod"/>
            </a:pPr>
            <a:r>
              <a:rPr lang="en-US" dirty="0"/>
              <a:t>Johnson, L., &amp; Anderson, R. (2020). "The Role of Technology in Modern Education." Educational Technology Research and Development, 32(4), 541-556. </a:t>
            </a:r>
          </a:p>
          <a:p>
            <a:pPr marL="514350" indent="-514350">
              <a:buFont typeface="+mj-lt"/>
              <a:buAutoNum type="arabicPeriod"/>
            </a:pPr>
            <a:r>
              <a:rPr lang="en-US" dirty="0"/>
              <a:t>Garcia, M., &amp; Patel, S. (2019). "Understanding Consumer Behavior in the Digital Age." Journal of Marketing Research, 28(3), 301-315.</a:t>
            </a:r>
          </a:p>
          <a:p>
            <a:pPr marL="514350" indent="-514350">
              <a:buFont typeface="+mj-lt"/>
              <a:buAutoNum type="arabicPeriod"/>
            </a:pPr>
            <a:r>
              <a:rPr lang="en-US" dirty="0"/>
              <a:t>Brown, K., &amp; Jones, P. (2017). "Corporate Governance Practices and Firm Performance: A Meta-Analysis.“ Journal of Business Ethics, 19(1), 89-104.</a:t>
            </a:r>
          </a:p>
          <a:p>
            <a:pPr marL="514350" indent="-514350">
              <a:buFont typeface="+mj-lt"/>
              <a:buAutoNum type="arabicPeriod"/>
            </a:pPr>
            <a:r>
              <a:rPr lang="en-US" dirty="0"/>
              <a:t>Williams, A., &amp; Smith, D. (2016). "The Impact of Leadership Styles on Organizational Culture: A Case Study Analysis." Leadership Quarterly, 24(2), 175-190.</a:t>
            </a:r>
          </a:p>
        </p:txBody>
      </p:sp>
      <p:sp>
        <p:nvSpPr>
          <p:cNvPr id="11" name="TextBox 10">
            <a:extLst>
              <a:ext uri="{FF2B5EF4-FFF2-40B4-BE49-F238E27FC236}">
                <a16:creationId xmlns:a16="http://schemas.microsoft.com/office/drawing/2014/main" id="{DEBE3658-201B-712E-867E-2EB391195D5B}"/>
              </a:ext>
            </a:extLst>
          </p:cNvPr>
          <p:cNvSpPr txBox="1"/>
          <p:nvPr/>
        </p:nvSpPr>
        <p:spPr>
          <a:xfrm>
            <a:off x="7277877" y="1433611"/>
            <a:ext cx="15328121"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References/Bibliography</a:t>
            </a:r>
          </a:p>
        </p:txBody>
      </p:sp>
    </p:spTree>
    <p:extLst>
      <p:ext uri="{BB962C8B-B14F-4D97-AF65-F5344CB8AC3E}">
        <p14:creationId xmlns:p14="http://schemas.microsoft.com/office/powerpoint/2010/main" val="4204853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16D358C6-9914-92E4-E505-1012757F117E}"/>
              </a:ext>
            </a:extLst>
          </p:cNvPr>
          <p:cNvSpPr/>
          <p:nvPr/>
        </p:nvSpPr>
        <p:spPr>
          <a:xfrm flipV="1">
            <a:off x="8630568" y="974221"/>
            <a:ext cx="6029956" cy="30149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9AC408E4-83EF-6DDD-9698-2B8FCAC805F8}"/>
              </a:ext>
            </a:extLst>
          </p:cNvPr>
          <p:cNvSpPr/>
          <p:nvPr/>
        </p:nvSpPr>
        <p:spPr>
          <a:xfrm>
            <a:off x="0" y="0"/>
            <a:ext cx="7760677"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BD6087E-317A-9CAF-3E22-299E6E64E665}"/>
              </a:ext>
            </a:extLst>
          </p:cNvPr>
          <p:cNvSpPr txBox="1"/>
          <p:nvPr/>
        </p:nvSpPr>
        <p:spPr>
          <a:xfrm>
            <a:off x="8630566" y="6408204"/>
            <a:ext cx="14226259" cy="602120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We wish to extend our heartfelt gratitude to the countless individuals whose contributions made this endeavor possible. Their unwavering support, dedication, and expertise have been invaluable throughout every stage of this project.</a:t>
            </a:r>
          </a:p>
          <a:p>
            <a:r>
              <a:rPr lang="en-US" dirty="0"/>
              <a:t>We also extend our thanks to the organizations and institutions that provided resources and assistance, without which this work would not have been possible. Finally, we express our deepest appreciation to our families, whose understanding and encouragement sustained us through the challenges and triumphs of this journey.</a:t>
            </a:r>
          </a:p>
        </p:txBody>
      </p:sp>
      <p:sp>
        <p:nvSpPr>
          <p:cNvPr id="11" name="TextBox 10">
            <a:extLst>
              <a:ext uri="{FF2B5EF4-FFF2-40B4-BE49-F238E27FC236}">
                <a16:creationId xmlns:a16="http://schemas.microsoft.com/office/drawing/2014/main" id="{DEBE3658-201B-712E-867E-2EB391195D5B}"/>
              </a:ext>
            </a:extLst>
          </p:cNvPr>
          <p:cNvSpPr txBox="1"/>
          <p:nvPr/>
        </p:nvSpPr>
        <p:spPr>
          <a:xfrm>
            <a:off x="8630568" y="4349962"/>
            <a:ext cx="14226258"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Acknowledgements</a:t>
            </a:r>
          </a:p>
        </p:txBody>
      </p:sp>
    </p:spTree>
    <p:extLst>
      <p:ext uri="{BB962C8B-B14F-4D97-AF65-F5344CB8AC3E}">
        <p14:creationId xmlns:p14="http://schemas.microsoft.com/office/powerpoint/2010/main" val="809609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A7D876-B589-3223-9D6D-CB0F0D52299A}"/>
              </a:ext>
            </a:extLst>
          </p:cNvPr>
          <p:cNvSpPr/>
          <p:nvPr/>
        </p:nvSpPr>
        <p:spPr>
          <a:xfrm>
            <a:off x="0" y="0"/>
            <a:ext cx="1175385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257852FD-A196-5E40-7899-3386FF8AE3AD}"/>
              </a:ext>
            </a:extLst>
          </p:cNvPr>
          <p:cNvCxnSpPr/>
          <p:nvPr/>
        </p:nvCxnSpPr>
        <p:spPr>
          <a:xfrm>
            <a:off x="12188825" y="8477250"/>
            <a:ext cx="10667999"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1743B084-4B52-FBE2-8FE9-D71D68981C2F}"/>
              </a:ext>
            </a:extLst>
          </p:cNvPr>
          <p:cNvSpPr/>
          <p:nvPr/>
        </p:nvSpPr>
        <p:spPr>
          <a:xfrm flipV="1">
            <a:off x="7358830" y="1082511"/>
            <a:ext cx="8790040" cy="4395020"/>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1917163F-8DE9-6CC3-6D9F-E4DE1D91C533}"/>
              </a:ext>
            </a:extLst>
          </p:cNvPr>
          <p:cNvSpPr txBox="1"/>
          <p:nvPr/>
        </p:nvSpPr>
        <p:spPr>
          <a:xfrm>
            <a:off x="12188825" y="9148240"/>
            <a:ext cx="10667999"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2188825" y="7013297"/>
            <a:ext cx="1066800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Introduction</a:t>
            </a:r>
          </a:p>
        </p:txBody>
      </p:sp>
    </p:spTree>
    <p:extLst>
      <p:ext uri="{BB962C8B-B14F-4D97-AF65-F5344CB8AC3E}">
        <p14:creationId xmlns:p14="http://schemas.microsoft.com/office/powerpoint/2010/main" val="3040290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90AF973A-96F7-C968-C287-DF742179F147}"/>
              </a:ext>
            </a:extLst>
          </p:cNvPr>
          <p:cNvSpPr/>
          <p:nvPr/>
        </p:nvSpPr>
        <p:spPr>
          <a:xfrm flipV="1">
            <a:off x="2545425" y="2711332"/>
            <a:ext cx="6029956" cy="30149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TextBox 11">
            <a:extLst>
              <a:ext uri="{FF2B5EF4-FFF2-40B4-BE49-F238E27FC236}">
                <a16:creationId xmlns:a16="http://schemas.microsoft.com/office/drawing/2014/main" id="{C9394619-DB07-0BFE-41CA-F8E8CEE5F941}"/>
              </a:ext>
            </a:extLst>
          </p:cNvPr>
          <p:cNvSpPr txBox="1"/>
          <p:nvPr/>
        </p:nvSpPr>
        <p:spPr>
          <a:xfrm>
            <a:off x="15340761" y="11269687"/>
            <a:ext cx="751606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r"/>
            <a:r>
              <a:rPr lang="en-US" dirty="0">
                <a:solidFill>
                  <a:schemeClr val="accent2"/>
                </a:solidFill>
              </a:rPr>
              <a:t>Make a big impact with our professional slides and charts?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545425" y="5589798"/>
            <a:ext cx="9643400" cy="464543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28700" dirty="0">
                <a:solidFill>
                  <a:schemeClr val="accent2"/>
                </a:solidFill>
              </a:rPr>
              <a:t>Q&amp;A</a:t>
            </a:r>
          </a:p>
        </p:txBody>
      </p:sp>
    </p:spTree>
    <p:extLst>
      <p:ext uri="{BB962C8B-B14F-4D97-AF65-F5344CB8AC3E}">
        <p14:creationId xmlns:p14="http://schemas.microsoft.com/office/powerpoint/2010/main" val="2314841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7E07A7FE-AC6C-DAE5-DCE7-58C1A6E76DD2}"/>
              </a:ext>
            </a:extLst>
          </p:cNvPr>
          <p:cNvCxnSpPr/>
          <p:nvPr/>
        </p:nvCxnSpPr>
        <p:spPr>
          <a:xfrm>
            <a:off x="3494990" y="9683262"/>
            <a:ext cx="726830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357ED1EF-A89D-831F-5ABF-6ECAAFA5D035}"/>
              </a:ext>
            </a:extLst>
          </p:cNvPr>
          <p:cNvSpPr/>
          <p:nvPr/>
        </p:nvSpPr>
        <p:spPr>
          <a:xfrm flipV="1">
            <a:off x="16015636" y="1615334"/>
            <a:ext cx="6029956" cy="30149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51AF593A-3E8A-6429-65FF-56DD9B2B31C1}"/>
              </a:ext>
            </a:extLst>
          </p:cNvPr>
          <p:cNvSpPr/>
          <p:nvPr/>
        </p:nvSpPr>
        <p:spPr>
          <a:xfrm>
            <a:off x="0" y="0"/>
            <a:ext cx="2649415"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7818103-A639-F9CC-7D1C-3F8CEDDFA5B6}"/>
              </a:ext>
            </a:extLst>
          </p:cNvPr>
          <p:cNvSpPr txBox="1"/>
          <p:nvPr/>
        </p:nvSpPr>
        <p:spPr>
          <a:xfrm>
            <a:off x="3822918" y="9975120"/>
            <a:ext cx="7363923"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companyname@gmail.com</a:t>
            </a:r>
          </a:p>
        </p:txBody>
      </p:sp>
      <p:sp>
        <p:nvSpPr>
          <p:cNvPr id="4" name="TextBox 3">
            <a:extLst>
              <a:ext uri="{FF2B5EF4-FFF2-40B4-BE49-F238E27FC236}">
                <a16:creationId xmlns:a16="http://schemas.microsoft.com/office/drawing/2014/main" id="{A952C4C6-0A59-4CA2-BE61-68D2951B2744}"/>
              </a:ext>
            </a:extLst>
          </p:cNvPr>
          <p:cNvSpPr txBox="1"/>
          <p:nvPr/>
        </p:nvSpPr>
        <p:spPr>
          <a:xfrm>
            <a:off x="3822919" y="10877202"/>
            <a:ext cx="7363923"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+1 (123) 456-7890</a:t>
            </a:r>
          </a:p>
        </p:txBody>
      </p:sp>
      <p:sp>
        <p:nvSpPr>
          <p:cNvPr id="5" name="TextBox 4">
            <a:extLst>
              <a:ext uri="{FF2B5EF4-FFF2-40B4-BE49-F238E27FC236}">
                <a16:creationId xmlns:a16="http://schemas.microsoft.com/office/drawing/2014/main" id="{9E3CF435-2397-9490-C42A-A3998CEE6A6A}"/>
              </a:ext>
            </a:extLst>
          </p:cNvPr>
          <p:cNvSpPr txBox="1"/>
          <p:nvPr/>
        </p:nvSpPr>
        <p:spPr>
          <a:xfrm>
            <a:off x="3822919" y="11779284"/>
            <a:ext cx="7363923"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123 Main Street, Springfield USA</a:t>
            </a:r>
          </a:p>
        </p:txBody>
      </p:sp>
      <p:sp>
        <p:nvSpPr>
          <p:cNvPr id="3" name="TextBox 2">
            <a:extLst>
              <a:ext uri="{FF2B5EF4-FFF2-40B4-BE49-F238E27FC236}">
                <a16:creationId xmlns:a16="http://schemas.microsoft.com/office/drawing/2014/main" id="{C5E05405-C74F-B5CE-D5B8-EF3093756997}"/>
              </a:ext>
            </a:extLst>
          </p:cNvPr>
          <p:cNvSpPr txBox="1"/>
          <p:nvPr/>
        </p:nvSpPr>
        <p:spPr>
          <a:xfrm>
            <a:off x="3822919" y="8637117"/>
            <a:ext cx="7363923"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Contact Us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2214951" y="4229433"/>
            <a:ext cx="9856767" cy="6617966"/>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r">
              <a:lnSpc>
                <a:spcPct val="110000"/>
              </a:lnSpc>
            </a:pPr>
            <a:r>
              <a:rPr lang="en-US" sz="19900" dirty="0"/>
              <a:t>Thank You!</a:t>
            </a:r>
          </a:p>
        </p:txBody>
      </p:sp>
    </p:spTree>
    <p:extLst>
      <p:ext uri="{BB962C8B-B14F-4D97-AF65-F5344CB8AC3E}">
        <p14:creationId xmlns:p14="http://schemas.microsoft.com/office/powerpoint/2010/main" val="1280142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0989DE2-CF6B-F848-EE33-C99425F85131}"/>
              </a:ext>
            </a:extLst>
          </p:cNvPr>
          <p:cNvSpPr txBox="1"/>
          <p:nvPr/>
        </p:nvSpPr>
        <p:spPr>
          <a:xfrm>
            <a:off x="3574362" y="3720178"/>
            <a:ext cx="17228926" cy="316997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marL="457200" indent="-457200">
              <a:buFont typeface="+mj-lt"/>
              <a:buAutoNum type="arabicPeriod"/>
            </a:pPr>
            <a:r>
              <a:rPr lang="en-US" sz="2400" dirty="0">
                <a:hlinkClick r:id="rId2"/>
              </a:rPr>
              <a:t>https://www.pexels.com/photo/photo-of-people-having-discussion-3184632/</a:t>
            </a:r>
            <a:endParaRPr lang="en-US" sz="2400" dirty="0"/>
          </a:p>
          <a:p>
            <a:pPr marL="457200" indent="-457200">
              <a:buFont typeface="+mj-lt"/>
              <a:buAutoNum type="arabicPeriod"/>
            </a:pPr>
            <a:r>
              <a:rPr lang="en-US" sz="2400" dirty="0">
                <a:hlinkClick r:id="rId3"/>
              </a:rPr>
              <a:t>https://www.pexels.com/photo/photo-of-people-looking-on-laptop-3182805/</a:t>
            </a:r>
            <a:endParaRPr lang="en-US" sz="2400" dirty="0"/>
          </a:p>
          <a:p>
            <a:pPr marL="457200" indent="-457200">
              <a:buFont typeface="+mj-lt"/>
              <a:buAutoNum type="arabicPeriod"/>
            </a:pPr>
            <a:r>
              <a:rPr lang="en-US" sz="2400" dirty="0">
                <a:hlinkClick r:id="rId4"/>
              </a:rPr>
              <a:t>https://www.pexels.com/photo/photo-of-laptops-on-top-of-wooden-table-3183151/</a:t>
            </a:r>
            <a:endParaRPr lang="en-US" sz="2400" dirty="0"/>
          </a:p>
          <a:p>
            <a:pPr marL="457200" indent="-457200">
              <a:buFont typeface="+mj-lt"/>
              <a:buAutoNum type="arabicPeriod"/>
            </a:pPr>
            <a:r>
              <a:rPr lang="en-US" sz="2400" dirty="0">
                <a:hlinkClick r:id="rId5"/>
              </a:rPr>
              <a:t>https://www.pexels.com/photo/photo-of-person-using-laptop-3183145/</a:t>
            </a:r>
            <a:endParaRPr lang="en-US" sz="2400" dirty="0"/>
          </a:p>
          <a:p>
            <a:pPr marL="457200" indent="-457200">
              <a:buFont typeface="+mj-lt"/>
              <a:buAutoNum type="arabicPeriod"/>
            </a:pPr>
            <a:r>
              <a:rPr lang="en-US" sz="2400" dirty="0">
                <a:hlinkClick r:id="rId6"/>
              </a:rPr>
              <a:t>https://www.pexels.com/photo/photo-of-people-leaning-on-wooden-table-3184304/</a:t>
            </a:r>
            <a:endParaRPr lang="en-US" sz="2400" dirty="0"/>
          </a:p>
        </p:txBody>
      </p:sp>
      <p:sp>
        <p:nvSpPr>
          <p:cNvPr id="7" name="TextBox 6">
            <a:extLst>
              <a:ext uri="{FF2B5EF4-FFF2-40B4-BE49-F238E27FC236}">
                <a16:creationId xmlns:a16="http://schemas.microsoft.com/office/drawing/2014/main" id="{7C608D41-706D-8E9A-F65D-DBFFE16E474E}"/>
              </a:ext>
            </a:extLst>
          </p:cNvPr>
          <p:cNvSpPr txBox="1"/>
          <p:nvPr/>
        </p:nvSpPr>
        <p:spPr>
          <a:xfrm>
            <a:off x="3574362" y="9547613"/>
            <a:ext cx="17228926"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Montserrat : </a:t>
            </a:r>
            <a:r>
              <a:rPr lang="en-US" dirty="0">
                <a:hlinkClick r:id="rId7"/>
              </a:rPr>
              <a:t>https://fonts.google.com/specimen/Montserrat</a:t>
            </a:r>
            <a:endParaRPr lang="en-US" dirty="0"/>
          </a:p>
        </p:txBody>
      </p:sp>
      <p:sp>
        <p:nvSpPr>
          <p:cNvPr id="4" name="TextBox 3">
            <a:extLst>
              <a:ext uri="{FF2B5EF4-FFF2-40B4-BE49-F238E27FC236}">
                <a16:creationId xmlns:a16="http://schemas.microsoft.com/office/drawing/2014/main" id="{3CD3885C-C93D-B218-28FA-C1FFCCA34ED6}"/>
              </a:ext>
            </a:extLst>
          </p:cNvPr>
          <p:cNvSpPr txBox="1"/>
          <p:nvPr/>
        </p:nvSpPr>
        <p:spPr>
          <a:xfrm>
            <a:off x="3574362" y="2638621"/>
            <a:ext cx="1774559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Images</a:t>
            </a:r>
          </a:p>
        </p:txBody>
      </p:sp>
      <p:sp>
        <p:nvSpPr>
          <p:cNvPr id="6" name="TextBox 5">
            <a:extLst>
              <a:ext uri="{FF2B5EF4-FFF2-40B4-BE49-F238E27FC236}">
                <a16:creationId xmlns:a16="http://schemas.microsoft.com/office/drawing/2014/main" id="{5D173F8C-D419-649C-3F8B-647608FBE740}"/>
              </a:ext>
            </a:extLst>
          </p:cNvPr>
          <p:cNvSpPr txBox="1"/>
          <p:nvPr/>
        </p:nvSpPr>
        <p:spPr>
          <a:xfrm>
            <a:off x="3574362" y="8466056"/>
            <a:ext cx="1722892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Fonts</a:t>
            </a:r>
          </a:p>
        </p:txBody>
      </p:sp>
      <p:sp>
        <p:nvSpPr>
          <p:cNvPr id="3" name="TextBox 2">
            <a:extLst>
              <a:ext uri="{FF2B5EF4-FFF2-40B4-BE49-F238E27FC236}">
                <a16:creationId xmlns:a16="http://schemas.microsoft.com/office/drawing/2014/main" id="{E27BCB14-4FE2-064B-1114-3CC9E1BA0A36}"/>
              </a:ext>
            </a:extLst>
          </p:cNvPr>
          <p:cNvSpPr txBox="1"/>
          <p:nvPr/>
        </p:nvSpPr>
        <p:spPr>
          <a:xfrm>
            <a:off x="1520996" y="790124"/>
            <a:ext cx="2133583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Credits</a:t>
            </a:r>
          </a:p>
        </p:txBody>
      </p:sp>
    </p:spTree>
    <p:extLst>
      <p:ext uri="{BB962C8B-B14F-4D97-AF65-F5344CB8AC3E}">
        <p14:creationId xmlns:p14="http://schemas.microsoft.com/office/powerpoint/2010/main" val="2348700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91954C77-5FFC-4ABD-81D4-2C37923ACF00}"/>
              </a:ext>
            </a:extLst>
          </p:cNvPr>
          <p:cNvSpPr/>
          <p:nvPr/>
        </p:nvSpPr>
        <p:spPr>
          <a:xfrm flipV="1">
            <a:off x="14262424" y="934327"/>
            <a:ext cx="2164346" cy="1082173"/>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EB409777-ECE8-6813-4A2D-4C53073133DB}"/>
              </a:ext>
            </a:extLst>
          </p:cNvPr>
          <p:cNvSpPr/>
          <p:nvPr/>
        </p:nvSpPr>
        <p:spPr>
          <a:xfrm flipV="1">
            <a:off x="14262424" y="4765142"/>
            <a:ext cx="2164346" cy="1082173"/>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C09856D4-4BB8-4EC2-A854-8F263354A735}"/>
              </a:ext>
            </a:extLst>
          </p:cNvPr>
          <p:cNvSpPr/>
          <p:nvPr/>
        </p:nvSpPr>
        <p:spPr>
          <a:xfrm flipV="1">
            <a:off x="14262424" y="8651017"/>
            <a:ext cx="2164346" cy="1082173"/>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99226000-4E1B-AAC5-6C73-F2B8C8F45B2D}"/>
              </a:ext>
            </a:extLst>
          </p:cNvPr>
          <p:cNvSpPr/>
          <p:nvPr/>
        </p:nvSpPr>
        <p:spPr>
          <a:xfrm>
            <a:off x="0" y="0"/>
            <a:ext cx="2407298"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F044940-5CB1-B1C9-3340-5B36E21D0BB8}"/>
              </a:ext>
            </a:extLst>
          </p:cNvPr>
          <p:cNvSpPr txBox="1"/>
          <p:nvPr/>
        </p:nvSpPr>
        <p:spPr>
          <a:xfrm>
            <a:off x="14262424" y="3082813"/>
            <a:ext cx="8549866"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9" name="TextBox 8">
            <a:extLst>
              <a:ext uri="{FF2B5EF4-FFF2-40B4-BE49-F238E27FC236}">
                <a16:creationId xmlns:a16="http://schemas.microsoft.com/office/drawing/2014/main" id="{08DA8C7D-4ADF-0D50-7573-1ED31467EA9A}"/>
              </a:ext>
            </a:extLst>
          </p:cNvPr>
          <p:cNvSpPr txBox="1"/>
          <p:nvPr/>
        </p:nvSpPr>
        <p:spPr>
          <a:xfrm>
            <a:off x="14262423" y="6751995"/>
            <a:ext cx="8549867"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2" name="TextBox 11">
            <a:extLst>
              <a:ext uri="{FF2B5EF4-FFF2-40B4-BE49-F238E27FC236}">
                <a16:creationId xmlns:a16="http://schemas.microsoft.com/office/drawing/2014/main" id="{3CB844F6-4033-4B1E-D5A7-BEE98DFD8C98}"/>
              </a:ext>
            </a:extLst>
          </p:cNvPr>
          <p:cNvSpPr txBox="1"/>
          <p:nvPr/>
        </p:nvSpPr>
        <p:spPr>
          <a:xfrm>
            <a:off x="14262424" y="11349728"/>
            <a:ext cx="8549867"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 name="TextBox 2">
            <a:extLst>
              <a:ext uri="{FF2B5EF4-FFF2-40B4-BE49-F238E27FC236}">
                <a16:creationId xmlns:a16="http://schemas.microsoft.com/office/drawing/2014/main" id="{128EB064-1667-70E4-BDEF-582A6237AF8D}"/>
              </a:ext>
            </a:extLst>
          </p:cNvPr>
          <p:cNvSpPr txBox="1"/>
          <p:nvPr/>
        </p:nvSpPr>
        <p:spPr>
          <a:xfrm>
            <a:off x="14262422" y="2135259"/>
            <a:ext cx="854986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Understand Customer Needs</a:t>
            </a:r>
          </a:p>
        </p:txBody>
      </p:sp>
      <p:sp>
        <p:nvSpPr>
          <p:cNvPr id="10" name="TextBox 9">
            <a:extLst>
              <a:ext uri="{FF2B5EF4-FFF2-40B4-BE49-F238E27FC236}">
                <a16:creationId xmlns:a16="http://schemas.microsoft.com/office/drawing/2014/main" id="{9E42347F-8DC3-EC49-43A0-6F588A223E69}"/>
              </a:ext>
            </a:extLst>
          </p:cNvPr>
          <p:cNvSpPr txBox="1"/>
          <p:nvPr/>
        </p:nvSpPr>
        <p:spPr>
          <a:xfrm>
            <a:off x="14262420" y="5804441"/>
            <a:ext cx="8549867"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Evaluate Market Trends</a:t>
            </a:r>
          </a:p>
        </p:txBody>
      </p:sp>
      <p:sp>
        <p:nvSpPr>
          <p:cNvPr id="13" name="TextBox 12">
            <a:extLst>
              <a:ext uri="{FF2B5EF4-FFF2-40B4-BE49-F238E27FC236}">
                <a16:creationId xmlns:a16="http://schemas.microsoft.com/office/drawing/2014/main" id="{6EB22ED1-72D7-59A6-D18F-D477F71A1BC4}"/>
              </a:ext>
            </a:extLst>
          </p:cNvPr>
          <p:cNvSpPr txBox="1"/>
          <p:nvPr/>
        </p:nvSpPr>
        <p:spPr>
          <a:xfrm>
            <a:off x="14262421" y="9657355"/>
            <a:ext cx="8549867" cy="1530740"/>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Measure Campaign Effectiveness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4800901" y="5591570"/>
            <a:ext cx="6250276"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Research Objectives</a:t>
            </a:r>
          </a:p>
        </p:txBody>
      </p:sp>
    </p:spTree>
    <p:extLst>
      <p:ext uri="{BB962C8B-B14F-4D97-AF65-F5344CB8AC3E}">
        <p14:creationId xmlns:p14="http://schemas.microsoft.com/office/powerpoint/2010/main" val="2391009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8F9ED7-7320-1E88-D459-65B851A515B0}"/>
              </a:ext>
            </a:extLst>
          </p:cNvPr>
          <p:cNvSpPr/>
          <p:nvPr/>
        </p:nvSpPr>
        <p:spPr>
          <a:xfrm>
            <a:off x="0" y="0"/>
            <a:ext cx="24377650" cy="4889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A9999FDC-22D8-9F27-E63D-CAE48A9931E5}"/>
              </a:ext>
            </a:extLst>
          </p:cNvPr>
          <p:cNvSpPr/>
          <p:nvPr/>
        </p:nvSpPr>
        <p:spPr>
          <a:xfrm flipV="1">
            <a:off x="1625325" y="7517121"/>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Placeholder 5" descr="A group of people sitting around a table&#10;&#10;Description automatically generated">
            <a:extLst>
              <a:ext uri="{FF2B5EF4-FFF2-40B4-BE49-F238E27FC236}">
                <a16:creationId xmlns:a16="http://schemas.microsoft.com/office/drawing/2014/main" id="{557D30E3-40EF-3B71-76F1-37AA8887A940}"/>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16674" r="16674"/>
          <a:stretch>
            <a:fillRect/>
          </a:stretch>
        </p:blipFill>
        <p:spPr/>
      </p:pic>
      <p:sp>
        <p:nvSpPr>
          <p:cNvPr id="7" name="TextBox 6">
            <a:extLst>
              <a:ext uri="{FF2B5EF4-FFF2-40B4-BE49-F238E27FC236}">
                <a16:creationId xmlns:a16="http://schemas.microsoft.com/office/drawing/2014/main" id="{1D78EB24-045D-6314-C742-C7618425DB9B}"/>
              </a:ext>
            </a:extLst>
          </p:cNvPr>
          <p:cNvSpPr txBox="1"/>
          <p:nvPr/>
        </p:nvSpPr>
        <p:spPr>
          <a:xfrm>
            <a:off x="12188825" y="9189253"/>
            <a:ext cx="10668000"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20825" y="10206912"/>
            <a:ext cx="9563942"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Background and Context</a:t>
            </a:r>
          </a:p>
        </p:txBody>
      </p:sp>
    </p:spTree>
    <p:extLst>
      <p:ext uri="{BB962C8B-B14F-4D97-AF65-F5344CB8AC3E}">
        <p14:creationId xmlns:p14="http://schemas.microsoft.com/office/powerpoint/2010/main" val="4251045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9C6405B-5DE0-2C20-BE7A-0651A9994823}"/>
              </a:ext>
            </a:extLst>
          </p:cNvPr>
          <p:cNvSpPr/>
          <p:nvPr/>
        </p:nvSpPr>
        <p:spPr>
          <a:xfrm>
            <a:off x="0" y="0"/>
            <a:ext cx="24377650" cy="4889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B8429C3E-A1DE-A4CA-9E6C-A53F0583C045}"/>
              </a:ext>
            </a:extLst>
          </p:cNvPr>
          <p:cNvSpPr/>
          <p:nvPr/>
        </p:nvSpPr>
        <p:spPr>
          <a:xfrm flipV="1">
            <a:off x="12188825" y="2269963"/>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Placeholder 6">
            <a:extLst>
              <a:ext uri="{FF2B5EF4-FFF2-40B4-BE49-F238E27FC236}">
                <a16:creationId xmlns:a16="http://schemas.microsoft.com/office/drawing/2014/main" id="{D52AFD7B-842A-0444-2098-D2849C83EE42}"/>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16633" r="16633"/>
          <a:stretch>
            <a:fillRect/>
          </a:stretch>
        </p:blipFill>
        <p:spPr/>
      </p:pic>
      <p:sp>
        <p:nvSpPr>
          <p:cNvPr id="4" name="TextBox 3">
            <a:extLst>
              <a:ext uri="{FF2B5EF4-FFF2-40B4-BE49-F238E27FC236}">
                <a16:creationId xmlns:a16="http://schemas.microsoft.com/office/drawing/2014/main" id="{C691AC13-252E-BEC3-3334-1810094B66F9}"/>
              </a:ext>
            </a:extLst>
          </p:cNvPr>
          <p:cNvSpPr txBox="1"/>
          <p:nvPr/>
        </p:nvSpPr>
        <p:spPr>
          <a:xfrm>
            <a:off x="12188825" y="6025271"/>
            <a:ext cx="10720396" cy="6669967"/>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Evaluate the return on investment for SEO initiatives, analyzing the relationship between expenditures and revenue generated, and demonstrating the effectiveness of SEO strategies in driving business outcomes.</a:t>
            </a:r>
          </a:p>
          <a:p>
            <a:r>
              <a:rPr lang="en-US" dirty="0"/>
              <a:t>Calculate profitability metrics such as gross profit margin, net profit margin, and earnings before interest, taxes, depreciation, and amortization (EBITDA) to evaluate the overall financial health and performance of the business.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934546" y="10103518"/>
            <a:ext cx="7162865"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Literature Review</a:t>
            </a:r>
          </a:p>
        </p:txBody>
      </p:sp>
    </p:spTree>
    <p:extLst>
      <p:ext uri="{BB962C8B-B14F-4D97-AF65-F5344CB8AC3E}">
        <p14:creationId xmlns:p14="http://schemas.microsoft.com/office/powerpoint/2010/main" val="194001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08FE148-6B1C-5154-F5C8-3D6523A1FB26}"/>
              </a:ext>
            </a:extLst>
          </p:cNvPr>
          <p:cNvSpPr/>
          <p:nvPr/>
        </p:nvSpPr>
        <p:spPr>
          <a:xfrm>
            <a:off x="0" y="1"/>
            <a:ext cx="1174496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24D61397-8880-991D-BE55-80E0ABFE965E}"/>
              </a:ext>
            </a:extLst>
          </p:cNvPr>
          <p:cNvSpPr/>
          <p:nvPr/>
        </p:nvSpPr>
        <p:spPr>
          <a:xfrm flipV="1">
            <a:off x="12954781" y="1956867"/>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Placeholder 7" descr="A group of people around a table with laptops&#10;&#10;Description automatically generated">
            <a:extLst>
              <a:ext uri="{FF2B5EF4-FFF2-40B4-BE49-F238E27FC236}">
                <a16:creationId xmlns:a16="http://schemas.microsoft.com/office/drawing/2014/main" id="{6ADCDEC6-F08E-45B6-323C-11D74D2C600F}"/>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16633" r="16633"/>
          <a:stretch>
            <a:fillRect/>
          </a:stretch>
        </p:blipFill>
        <p:spPr/>
      </p:pic>
      <p:sp>
        <p:nvSpPr>
          <p:cNvPr id="4" name="TextBox 3">
            <a:extLst>
              <a:ext uri="{FF2B5EF4-FFF2-40B4-BE49-F238E27FC236}">
                <a16:creationId xmlns:a16="http://schemas.microsoft.com/office/drawing/2014/main" id="{8A5E1F22-5EBF-0A62-15A3-8BAC83BDD62B}"/>
              </a:ext>
            </a:extLst>
          </p:cNvPr>
          <p:cNvSpPr txBox="1"/>
          <p:nvPr/>
        </p:nvSpPr>
        <p:spPr>
          <a:xfrm>
            <a:off x="12954781" y="7966914"/>
            <a:ext cx="9606532"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5" name="TextBox 4">
            <a:extLst>
              <a:ext uri="{FF2B5EF4-FFF2-40B4-BE49-F238E27FC236}">
                <a16:creationId xmlns:a16="http://schemas.microsoft.com/office/drawing/2014/main" id="{15ED0A72-12F5-D2F9-BD0C-B7D3C057237B}"/>
              </a:ext>
            </a:extLst>
          </p:cNvPr>
          <p:cNvSpPr txBox="1"/>
          <p:nvPr/>
        </p:nvSpPr>
        <p:spPr>
          <a:xfrm>
            <a:off x="12954781" y="4767362"/>
            <a:ext cx="9606532"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Research Methodology</a:t>
            </a:r>
          </a:p>
        </p:txBody>
      </p:sp>
    </p:spTree>
    <p:extLst>
      <p:ext uri="{BB962C8B-B14F-4D97-AF65-F5344CB8AC3E}">
        <p14:creationId xmlns:p14="http://schemas.microsoft.com/office/powerpoint/2010/main" val="1592449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07928F-5989-2EE5-CA45-E3FEA39E1855}"/>
              </a:ext>
            </a:extLst>
          </p:cNvPr>
          <p:cNvSpPr/>
          <p:nvPr/>
        </p:nvSpPr>
        <p:spPr>
          <a:xfrm>
            <a:off x="0" y="1"/>
            <a:ext cx="1174496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4E09D43D-9C3F-3B98-EFAB-C7180E8B0E84}"/>
              </a:ext>
            </a:extLst>
          </p:cNvPr>
          <p:cNvCxnSpPr/>
          <p:nvPr/>
        </p:nvCxnSpPr>
        <p:spPr>
          <a:xfrm>
            <a:off x="17537777" y="3485411"/>
            <a:ext cx="0" cy="6941975"/>
          </a:xfrm>
          <a:prstGeom prst="line">
            <a:avLst/>
          </a:prstGeom>
        </p:spPr>
        <p:style>
          <a:lnRef idx="1">
            <a:schemeClr val="accent1"/>
          </a:lnRef>
          <a:fillRef idx="0">
            <a:schemeClr val="accent1"/>
          </a:fillRef>
          <a:effectRef idx="0">
            <a:schemeClr val="accent1"/>
          </a:effectRef>
          <a:fontRef idx="minor">
            <a:schemeClr val="tx1"/>
          </a:fontRef>
        </p:style>
      </p:cxnSp>
      <p:sp>
        <p:nvSpPr>
          <p:cNvPr id="13" name="Freeform: Shape 12">
            <a:extLst>
              <a:ext uri="{FF2B5EF4-FFF2-40B4-BE49-F238E27FC236}">
                <a16:creationId xmlns:a16="http://schemas.microsoft.com/office/drawing/2014/main" id="{A6B046F3-FE01-C431-FDF0-00D7634BD562}"/>
              </a:ext>
            </a:extLst>
          </p:cNvPr>
          <p:cNvSpPr/>
          <p:nvPr/>
        </p:nvSpPr>
        <p:spPr>
          <a:xfrm flipV="1">
            <a:off x="2035656" y="3114163"/>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Oval 6">
            <a:extLst>
              <a:ext uri="{FF2B5EF4-FFF2-40B4-BE49-F238E27FC236}">
                <a16:creationId xmlns:a16="http://schemas.microsoft.com/office/drawing/2014/main" id="{D6644D46-0595-42B2-D06F-878BE2CC2671}"/>
              </a:ext>
            </a:extLst>
          </p:cNvPr>
          <p:cNvSpPr/>
          <p:nvPr/>
        </p:nvSpPr>
        <p:spPr>
          <a:xfrm>
            <a:off x="17190720" y="4389120"/>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1F85A2F-C742-6A46-C29D-F76D30534E4C}"/>
              </a:ext>
            </a:extLst>
          </p:cNvPr>
          <p:cNvSpPr/>
          <p:nvPr/>
        </p:nvSpPr>
        <p:spPr>
          <a:xfrm>
            <a:off x="17190720" y="6492240"/>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7BB71A1-B706-17B9-2D3A-66799FA7D84E}"/>
              </a:ext>
            </a:extLst>
          </p:cNvPr>
          <p:cNvSpPr/>
          <p:nvPr/>
        </p:nvSpPr>
        <p:spPr>
          <a:xfrm>
            <a:off x="17190720" y="8558901"/>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0881D79-ACD1-8D51-EEDE-5B3121D58CE7}"/>
              </a:ext>
            </a:extLst>
          </p:cNvPr>
          <p:cNvSpPr txBox="1"/>
          <p:nvPr/>
        </p:nvSpPr>
        <p:spPr>
          <a:xfrm>
            <a:off x="13291862" y="4006931"/>
            <a:ext cx="362902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4" name="TextBox 3">
            <a:extLst>
              <a:ext uri="{FF2B5EF4-FFF2-40B4-BE49-F238E27FC236}">
                <a16:creationId xmlns:a16="http://schemas.microsoft.com/office/drawing/2014/main" id="{C5740403-A518-46E5-3104-7B87FAF2CCCA}"/>
              </a:ext>
            </a:extLst>
          </p:cNvPr>
          <p:cNvSpPr txBox="1"/>
          <p:nvPr/>
        </p:nvSpPr>
        <p:spPr>
          <a:xfrm>
            <a:off x="13291862" y="6134311"/>
            <a:ext cx="362902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5" name="TextBox 4">
            <a:extLst>
              <a:ext uri="{FF2B5EF4-FFF2-40B4-BE49-F238E27FC236}">
                <a16:creationId xmlns:a16="http://schemas.microsoft.com/office/drawing/2014/main" id="{A2DA19FC-6D0E-D037-3F33-BE272DAE61EC}"/>
              </a:ext>
            </a:extLst>
          </p:cNvPr>
          <p:cNvSpPr txBox="1"/>
          <p:nvPr/>
        </p:nvSpPr>
        <p:spPr>
          <a:xfrm>
            <a:off x="13291862" y="8261691"/>
            <a:ext cx="362902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6" name="TextBox 5">
            <a:extLst>
              <a:ext uri="{FF2B5EF4-FFF2-40B4-BE49-F238E27FC236}">
                <a16:creationId xmlns:a16="http://schemas.microsoft.com/office/drawing/2014/main" id="{EBB1B9CE-89AB-EB7A-ADE5-85A73D53DE95}"/>
              </a:ext>
            </a:extLst>
          </p:cNvPr>
          <p:cNvSpPr txBox="1"/>
          <p:nvPr/>
        </p:nvSpPr>
        <p:spPr>
          <a:xfrm>
            <a:off x="18759601" y="4006931"/>
            <a:ext cx="362902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8" name="TextBox 7">
            <a:extLst>
              <a:ext uri="{FF2B5EF4-FFF2-40B4-BE49-F238E27FC236}">
                <a16:creationId xmlns:a16="http://schemas.microsoft.com/office/drawing/2014/main" id="{D836A282-2B8C-07F4-095A-0617D6FBC97E}"/>
              </a:ext>
            </a:extLst>
          </p:cNvPr>
          <p:cNvSpPr txBox="1"/>
          <p:nvPr/>
        </p:nvSpPr>
        <p:spPr>
          <a:xfrm>
            <a:off x="18759601" y="6134311"/>
            <a:ext cx="362902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10" name="TextBox 9">
            <a:extLst>
              <a:ext uri="{FF2B5EF4-FFF2-40B4-BE49-F238E27FC236}">
                <a16:creationId xmlns:a16="http://schemas.microsoft.com/office/drawing/2014/main" id="{892AEE46-FB59-B3A6-4446-25058DF0B4B2}"/>
              </a:ext>
            </a:extLst>
          </p:cNvPr>
          <p:cNvSpPr txBox="1"/>
          <p:nvPr/>
        </p:nvSpPr>
        <p:spPr>
          <a:xfrm>
            <a:off x="18759601" y="8261691"/>
            <a:ext cx="362902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Describe your content here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035656" y="5748843"/>
            <a:ext cx="8884893" cy="3863430"/>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1500" dirty="0">
                <a:solidFill>
                  <a:schemeClr val="accent4"/>
                </a:solidFill>
              </a:rPr>
              <a:t>Data Collection</a:t>
            </a:r>
          </a:p>
        </p:txBody>
      </p:sp>
    </p:spTree>
    <p:extLst>
      <p:ext uri="{BB962C8B-B14F-4D97-AF65-F5344CB8AC3E}">
        <p14:creationId xmlns:p14="http://schemas.microsoft.com/office/powerpoint/2010/main" val="2586579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C1014542-449B-544E-5AAE-B23FF9BDA388}"/>
              </a:ext>
            </a:extLst>
          </p:cNvPr>
          <p:cNvGraphicFramePr/>
          <p:nvPr>
            <p:extLst>
              <p:ext uri="{D42A27DB-BD31-4B8C-83A1-F6EECF244321}">
                <p14:modId xmlns:p14="http://schemas.microsoft.com/office/powerpoint/2010/main" val="1462768381"/>
              </p:ext>
            </p:extLst>
          </p:nvPr>
        </p:nvGraphicFramePr>
        <p:xfrm>
          <a:off x="1520825" y="5104668"/>
          <a:ext cx="21335999" cy="759057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8F4C167E-EB0D-652F-A322-358618DEA1B2}"/>
              </a:ext>
            </a:extLst>
          </p:cNvPr>
          <p:cNvSpPr txBox="1"/>
          <p:nvPr/>
        </p:nvSpPr>
        <p:spPr>
          <a:xfrm>
            <a:off x="1520826" y="2946609"/>
            <a:ext cx="21335998"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Make a big impact with professional slides, charts, infographics and more. Turn complex data into easy-to-understand infographics.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20824" y="1431567"/>
            <a:ext cx="21336003"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Data Analysis</a:t>
            </a:r>
          </a:p>
        </p:txBody>
      </p:sp>
    </p:spTree>
    <p:extLst>
      <p:ext uri="{BB962C8B-B14F-4D97-AF65-F5344CB8AC3E}">
        <p14:creationId xmlns:p14="http://schemas.microsoft.com/office/powerpoint/2010/main" val="1927309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049FAF0-2D1D-2DCE-39F6-749504A5D959}"/>
              </a:ext>
            </a:extLst>
          </p:cNvPr>
          <p:cNvSpPr/>
          <p:nvPr/>
        </p:nvSpPr>
        <p:spPr>
          <a:xfrm>
            <a:off x="0" y="1"/>
            <a:ext cx="267588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6012B346-DA33-F4EC-1833-03C8148890CC}"/>
              </a:ext>
            </a:extLst>
          </p:cNvPr>
          <p:cNvSpPr/>
          <p:nvPr/>
        </p:nvSpPr>
        <p:spPr>
          <a:xfrm flipV="1">
            <a:off x="3276111" y="8054566"/>
            <a:ext cx="5238556" cy="2619278"/>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F46A31C3-7E10-FED8-62B6-20B2F44464AA}"/>
              </a:ext>
            </a:extLst>
          </p:cNvPr>
          <p:cNvSpPr/>
          <p:nvPr/>
        </p:nvSpPr>
        <p:spPr>
          <a:xfrm flipV="1">
            <a:off x="12789842" y="2678604"/>
            <a:ext cx="1000210" cy="500105"/>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919BE968-20CF-4621-8B4C-CBB47A253E2B}"/>
              </a:ext>
            </a:extLst>
          </p:cNvPr>
          <p:cNvSpPr/>
          <p:nvPr/>
        </p:nvSpPr>
        <p:spPr>
          <a:xfrm flipV="1">
            <a:off x="12789842" y="5673599"/>
            <a:ext cx="1000210" cy="500105"/>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30715B13-DFB1-29BE-9F30-BC881437EBA3}"/>
              </a:ext>
            </a:extLst>
          </p:cNvPr>
          <p:cNvSpPr/>
          <p:nvPr/>
        </p:nvSpPr>
        <p:spPr>
          <a:xfrm flipV="1">
            <a:off x="12789842" y="9075497"/>
            <a:ext cx="1000210" cy="500105"/>
          </a:xfrm>
          <a:custGeom>
            <a:avLst/>
            <a:gdLst>
              <a:gd name="connsiteX0" fmla="*/ 0 w 8790040"/>
              <a:gd name="connsiteY0" fmla="*/ 0 h 4395020"/>
              <a:gd name="connsiteX1" fmla="*/ 8790040 w 8790040"/>
              <a:gd name="connsiteY1" fmla="*/ 0 h 4395020"/>
              <a:gd name="connsiteX2" fmla="*/ 4395020 w 8790040"/>
              <a:gd name="connsiteY2" fmla="*/ 4395020 h 4395020"/>
              <a:gd name="connsiteX3" fmla="*/ 0 w 8790040"/>
              <a:gd name="connsiteY3" fmla="*/ 0 h 4395020"/>
            </a:gdLst>
            <a:ahLst/>
            <a:cxnLst>
              <a:cxn ang="0">
                <a:pos x="connsiteX0" y="connsiteY0"/>
              </a:cxn>
              <a:cxn ang="0">
                <a:pos x="connsiteX1" y="connsiteY1"/>
              </a:cxn>
              <a:cxn ang="0">
                <a:pos x="connsiteX2" y="connsiteY2"/>
              </a:cxn>
              <a:cxn ang="0">
                <a:pos x="connsiteX3" y="connsiteY3"/>
              </a:cxn>
            </a:cxnLst>
            <a:rect l="l" t="t" r="r" b="b"/>
            <a:pathLst>
              <a:path w="8790040" h="4395020">
                <a:moveTo>
                  <a:pt x="0" y="0"/>
                </a:moveTo>
                <a:lnTo>
                  <a:pt x="8790040" y="0"/>
                </a:lnTo>
                <a:cubicBezTo>
                  <a:pt x="8790040" y="2427303"/>
                  <a:pt x="6822323" y="4395020"/>
                  <a:pt x="4395020" y="4395020"/>
                </a:cubicBezTo>
                <a:cubicBezTo>
                  <a:pt x="1967717" y="4395020"/>
                  <a:pt x="0" y="2427303"/>
                  <a:pt x="0" y="0"/>
                </a:cubicBezTo>
                <a:close/>
              </a:path>
            </a:pathLst>
          </a:custGeom>
          <a:solidFill>
            <a:schemeClr val="accent4">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4D217160-B4F7-A894-B6EF-5A6A92760B49}"/>
              </a:ext>
            </a:extLst>
          </p:cNvPr>
          <p:cNvSpPr txBox="1"/>
          <p:nvPr/>
        </p:nvSpPr>
        <p:spPr>
          <a:xfrm>
            <a:off x="14199942" y="3420741"/>
            <a:ext cx="8298988"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4" name="TextBox 3">
            <a:extLst>
              <a:ext uri="{FF2B5EF4-FFF2-40B4-BE49-F238E27FC236}">
                <a16:creationId xmlns:a16="http://schemas.microsoft.com/office/drawing/2014/main" id="{E9B50E9A-DE5F-0FDA-FAE8-A6790A8F4C9C}"/>
              </a:ext>
            </a:extLst>
          </p:cNvPr>
          <p:cNvSpPr txBox="1"/>
          <p:nvPr/>
        </p:nvSpPr>
        <p:spPr>
          <a:xfrm>
            <a:off x="14199425" y="6699856"/>
            <a:ext cx="8298988"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6" name="TextBox 5">
            <a:extLst>
              <a:ext uri="{FF2B5EF4-FFF2-40B4-BE49-F238E27FC236}">
                <a16:creationId xmlns:a16="http://schemas.microsoft.com/office/drawing/2014/main" id="{9BB26544-7BE4-7572-845E-07F9F5343753}"/>
              </a:ext>
            </a:extLst>
          </p:cNvPr>
          <p:cNvSpPr txBox="1"/>
          <p:nvPr/>
        </p:nvSpPr>
        <p:spPr>
          <a:xfrm>
            <a:off x="14215425" y="10016132"/>
            <a:ext cx="8282988"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3" name="TextBox 2">
            <a:extLst>
              <a:ext uri="{FF2B5EF4-FFF2-40B4-BE49-F238E27FC236}">
                <a16:creationId xmlns:a16="http://schemas.microsoft.com/office/drawing/2014/main" id="{18FED6C1-2325-357F-F766-9E3E5FE2C2E6}"/>
              </a:ext>
            </a:extLst>
          </p:cNvPr>
          <p:cNvSpPr txBox="1"/>
          <p:nvPr/>
        </p:nvSpPr>
        <p:spPr>
          <a:xfrm>
            <a:off x="14193279" y="2535697"/>
            <a:ext cx="8320527"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Customer Preferences</a:t>
            </a:r>
          </a:p>
        </p:txBody>
      </p:sp>
      <p:sp>
        <p:nvSpPr>
          <p:cNvPr id="5" name="TextBox 4">
            <a:extLst>
              <a:ext uri="{FF2B5EF4-FFF2-40B4-BE49-F238E27FC236}">
                <a16:creationId xmlns:a16="http://schemas.microsoft.com/office/drawing/2014/main" id="{A8E0E8E8-7D0F-D00F-B400-64EB35F4E965}"/>
              </a:ext>
            </a:extLst>
          </p:cNvPr>
          <p:cNvSpPr txBox="1"/>
          <p:nvPr/>
        </p:nvSpPr>
        <p:spPr>
          <a:xfrm>
            <a:off x="14193279" y="5628820"/>
            <a:ext cx="8320528"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Digital Dominance</a:t>
            </a:r>
          </a:p>
        </p:txBody>
      </p:sp>
      <p:sp>
        <p:nvSpPr>
          <p:cNvPr id="7" name="TextBox 6">
            <a:extLst>
              <a:ext uri="{FF2B5EF4-FFF2-40B4-BE49-F238E27FC236}">
                <a16:creationId xmlns:a16="http://schemas.microsoft.com/office/drawing/2014/main" id="{F3C48828-B97B-C5FD-2844-0167EF06641D}"/>
              </a:ext>
            </a:extLst>
          </p:cNvPr>
          <p:cNvSpPr txBox="1"/>
          <p:nvPr/>
        </p:nvSpPr>
        <p:spPr>
          <a:xfrm>
            <a:off x="14193279" y="8932590"/>
            <a:ext cx="836046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Mobile Momentum</a:t>
            </a:r>
          </a:p>
        </p:txBody>
      </p:sp>
      <p:sp>
        <p:nvSpPr>
          <p:cNvPr id="11" name="TextBox 10">
            <a:extLst>
              <a:ext uri="{FF2B5EF4-FFF2-40B4-BE49-F238E27FC236}">
                <a16:creationId xmlns:a16="http://schemas.microsoft.com/office/drawing/2014/main" id="{DEBE3658-201B-712E-867E-2EB391195D5B}"/>
              </a:ext>
            </a:extLst>
          </p:cNvPr>
          <p:cNvSpPr txBox="1"/>
          <p:nvPr/>
        </p:nvSpPr>
        <p:spPr>
          <a:xfrm>
            <a:off x="3276111" y="11067696"/>
            <a:ext cx="7365267" cy="1231106"/>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r>
              <a:rPr lang="en-US" dirty="0"/>
              <a:t>Key Findings</a:t>
            </a:r>
          </a:p>
        </p:txBody>
      </p:sp>
    </p:spTree>
    <p:extLst>
      <p:ext uri="{BB962C8B-B14F-4D97-AF65-F5344CB8AC3E}">
        <p14:creationId xmlns:p14="http://schemas.microsoft.com/office/powerpoint/2010/main" val="2645346193"/>
      </p:ext>
    </p:extLst>
  </p:cSld>
  <p:clrMapOvr>
    <a:masterClrMapping/>
  </p:clrMapOvr>
</p:sld>
</file>

<file path=ppt/theme/theme1.xml><?xml version="1.0" encoding="utf-8"?>
<a:theme xmlns:a="http://schemas.openxmlformats.org/drawingml/2006/main" name="Default Theme">
  <a:themeElements>
    <a:clrScheme name="[DW3582] Stormlight Qualitative Research Findings">
      <a:dk1>
        <a:srgbClr val="1D1B1D"/>
      </a:dk1>
      <a:lt1>
        <a:srgbClr val="FFFFFF"/>
      </a:lt1>
      <a:dk2>
        <a:srgbClr val="1D1B1D"/>
      </a:dk2>
      <a:lt2>
        <a:srgbClr val="FAD311"/>
      </a:lt2>
      <a:accent1>
        <a:srgbClr val="1D1B1D"/>
      </a:accent1>
      <a:accent2>
        <a:srgbClr val="FAD311"/>
      </a:accent2>
      <a:accent3>
        <a:srgbClr val="1D1B1D"/>
      </a:accent3>
      <a:accent4>
        <a:srgbClr val="FFFFFF"/>
      </a:accent4>
      <a:accent5>
        <a:srgbClr val="FAD311"/>
      </a:accent5>
      <a:accent6>
        <a:srgbClr val="1D1B1D"/>
      </a:accent6>
      <a:hlink>
        <a:srgbClr val="1D1B1D"/>
      </a:hlink>
      <a:folHlink>
        <a:srgbClr val="1D1B1D"/>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6FBFFF"/>
            </a:gs>
            <a:gs pos="98000">
              <a:srgbClr val="3C8BFF"/>
            </a:gs>
          </a:gsLst>
          <a:lin ang="540000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90904</TotalTime>
  <Words>1001</Words>
  <Application>Microsoft Macintosh PowerPoint</Application>
  <PresentationFormat>Custom</PresentationFormat>
  <Paragraphs>103</Paragraphs>
  <Slides>22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Raleway</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dc:title>
  <dc:subject>Templates</dc:subject>
  <dc:creator>Karina Hernández</dc:creator>
  <cp:keywords/>
  <dc:description/>
  <cp:lastModifiedBy>Juanca López</cp:lastModifiedBy>
  <cp:revision>10047</cp:revision>
  <cp:lastPrinted>2019-09-18T23:04:43Z</cp:lastPrinted>
  <dcterms:created xsi:type="dcterms:W3CDTF">2014-11-12T21:47:38Z</dcterms:created>
  <dcterms:modified xsi:type="dcterms:W3CDTF">2025-01-14T20:29:46Z</dcterms:modified>
  <cp:category/>
</cp:coreProperties>
</file>