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164" r:id="rId2"/>
    <p:sldId id="4135" r:id="rId3"/>
    <p:sldId id="4136" r:id="rId4"/>
    <p:sldId id="4137" r:id="rId5"/>
    <p:sldId id="4138" r:id="rId6"/>
    <p:sldId id="4139" r:id="rId7"/>
    <p:sldId id="4140" r:id="rId8"/>
    <p:sldId id="4168" r:id="rId9"/>
    <p:sldId id="4142" r:id="rId10"/>
    <p:sldId id="4143" r:id="rId11"/>
    <p:sldId id="4144" r:id="rId12"/>
    <p:sldId id="4145" r:id="rId13"/>
    <p:sldId id="4169" r:id="rId14"/>
    <p:sldId id="4147" r:id="rId15"/>
    <p:sldId id="4148" r:id="rId16"/>
    <p:sldId id="4170" r:id="rId17"/>
    <p:sldId id="4150" r:id="rId18"/>
    <p:sldId id="4151" r:id="rId19"/>
    <p:sldId id="4153" r:id="rId20"/>
    <p:sldId id="4152" r:id="rId21"/>
    <p:sldId id="4134" r:id="rId22"/>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CDFE1"/>
    <a:srgbClr val="E2ECF1"/>
    <a:srgbClr val="F1F6F8"/>
    <a:srgbClr val="DBE9F0"/>
    <a:srgbClr val="073B4C"/>
    <a:srgbClr val="335FFE"/>
    <a:srgbClr val="ECF3F6"/>
    <a:srgbClr val="B5B5B5"/>
    <a:srgbClr val="DEDEDE"/>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6271" autoAdjust="0"/>
  </p:normalViewPr>
  <p:slideViewPr>
    <p:cSldViewPr snapToGrid="0" snapToObjects="1">
      <p:cViewPr varScale="1">
        <p:scale>
          <a:sx n="72" d="100"/>
          <a:sy n="72" d="100"/>
        </p:scale>
        <p:origin x="248" y="352"/>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30" d="100"/>
        <a:sy n="3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hade val="65000"/>
              </a:schemeClr>
            </a:solidFill>
            <a:ln>
              <a:noFill/>
            </a:ln>
            <a:effectLst/>
          </c:spPr>
          <c:invertIfNegative val="0"/>
          <c:cat>
            <c:strRef>
              <c:f>Sheet1!$A$2:$A$5</c:f>
              <c:strCache>
                <c:ptCount val="4"/>
                <c:pt idx="0">
                  <c:v>1st Qtr</c:v>
                </c:pt>
                <c:pt idx="1">
                  <c:v>2nd Qtr</c:v>
                </c:pt>
                <c:pt idx="2">
                  <c:v>3rd Qtr</c:v>
                </c:pt>
                <c:pt idx="3">
                  <c:v>4th Qtr</c:v>
                </c:pt>
              </c:strCache>
            </c:strRef>
          </c:cat>
          <c:val>
            <c:numRef>
              <c:f>Sheet1!$B$2:$B$5</c:f>
              <c:numCache>
                <c:formatCode>General</c:formatCode>
                <c:ptCount val="4"/>
                <c:pt idx="0">
                  <c:v>5</c:v>
                </c:pt>
                <c:pt idx="1">
                  <c:v>9</c:v>
                </c:pt>
                <c:pt idx="2">
                  <c:v>7</c:v>
                </c:pt>
                <c:pt idx="3">
                  <c:v>8</c:v>
                </c:pt>
              </c:numCache>
            </c:numRef>
          </c:val>
          <c:extLst>
            <c:ext xmlns:c16="http://schemas.microsoft.com/office/drawing/2014/chart" uri="{C3380CC4-5D6E-409C-BE32-E72D297353CC}">
              <c16:uniqueId val="{00000000-9AA9-487A-95BC-8D553FD920CB}"/>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1st Qtr</c:v>
                </c:pt>
                <c:pt idx="1">
                  <c:v>2nd Qtr</c:v>
                </c:pt>
                <c:pt idx="2">
                  <c:v>3rd Qtr</c:v>
                </c:pt>
                <c:pt idx="3">
                  <c:v>4th Qtr</c:v>
                </c:pt>
              </c:strCache>
            </c:strRef>
          </c:cat>
          <c:val>
            <c:numRef>
              <c:f>Sheet1!$C$2:$C$5</c:f>
              <c:numCache>
                <c:formatCode>General</c:formatCode>
                <c:ptCount val="4"/>
                <c:pt idx="0">
                  <c:v>6</c:v>
                </c:pt>
                <c:pt idx="1">
                  <c:v>8</c:v>
                </c:pt>
                <c:pt idx="2">
                  <c:v>9</c:v>
                </c:pt>
                <c:pt idx="3">
                  <c:v>7</c:v>
                </c:pt>
              </c:numCache>
            </c:numRef>
          </c:val>
          <c:extLst>
            <c:ext xmlns:c16="http://schemas.microsoft.com/office/drawing/2014/chart" uri="{C3380CC4-5D6E-409C-BE32-E72D297353CC}">
              <c16:uniqueId val="{00000001-9AA9-487A-95BC-8D553FD920CB}"/>
            </c:ext>
          </c:extLst>
        </c:ser>
        <c:ser>
          <c:idx val="2"/>
          <c:order val="2"/>
          <c:tx>
            <c:strRef>
              <c:f>Sheet1!$D$1</c:f>
              <c:strCache>
                <c:ptCount val="1"/>
                <c:pt idx="0">
                  <c:v>Series 3</c:v>
                </c:pt>
              </c:strCache>
            </c:strRef>
          </c:tx>
          <c:spPr>
            <a:solidFill>
              <a:schemeClr val="accent1">
                <a:tint val="65000"/>
              </a:schemeClr>
            </a:solidFill>
            <a:ln>
              <a:noFill/>
            </a:ln>
            <a:effectLst/>
          </c:spPr>
          <c:invertIfNegative val="0"/>
          <c:cat>
            <c:strRef>
              <c:f>Sheet1!$A$2:$A$5</c:f>
              <c:strCache>
                <c:ptCount val="4"/>
                <c:pt idx="0">
                  <c:v>1st Qtr</c:v>
                </c:pt>
                <c:pt idx="1">
                  <c:v>2nd Qtr</c:v>
                </c:pt>
                <c:pt idx="2">
                  <c:v>3rd Qtr</c:v>
                </c:pt>
                <c:pt idx="3">
                  <c:v>4th Qtr</c:v>
                </c:pt>
              </c:strCache>
            </c:strRef>
          </c:cat>
          <c:val>
            <c:numRef>
              <c:f>Sheet1!$D$2:$D$5</c:f>
              <c:numCache>
                <c:formatCode>General</c:formatCode>
                <c:ptCount val="4"/>
                <c:pt idx="0">
                  <c:v>8</c:v>
                </c:pt>
                <c:pt idx="1">
                  <c:v>2</c:v>
                </c:pt>
                <c:pt idx="2">
                  <c:v>3</c:v>
                </c:pt>
                <c:pt idx="3">
                  <c:v>4</c:v>
                </c:pt>
              </c:numCache>
            </c:numRef>
          </c:val>
          <c:extLst>
            <c:ext xmlns:c16="http://schemas.microsoft.com/office/drawing/2014/chart" uri="{C3380CC4-5D6E-409C-BE32-E72D297353CC}">
              <c16:uniqueId val="{00000002-9AA9-487A-95BC-8D553FD920CB}"/>
            </c:ext>
          </c:extLst>
        </c:ser>
        <c:dLbls>
          <c:showLegendKey val="0"/>
          <c:showVal val="0"/>
          <c:showCatName val="0"/>
          <c:showSerName val="0"/>
          <c:showPercent val="0"/>
          <c:showBubbleSize val="0"/>
        </c:dLbls>
        <c:gapWidth val="96"/>
        <c:axId val="1152627904"/>
        <c:axId val="1124526192"/>
      </c:barChart>
      <c:catAx>
        <c:axId val="1152627904"/>
        <c:scaling>
          <c:orientation val="minMax"/>
        </c:scaling>
        <c:delete val="0"/>
        <c:axPos val="b"/>
        <c:numFmt formatCode="General" sourceLinked="1"/>
        <c:majorTickMark val="none"/>
        <c:minorTickMark val="none"/>
        <c:tickLblPos val="nextTo"/>
        <c:spPr>
          <a:noFill/>
          <a:ln w="12700" cap="flat" cmpd="sng" algn="ctr">
            <a:solidFill>
              <a:schemeClr val="accent6"/>
            </a:solidFill>
            <a:round/>
          </a:ln>
          <a:effectLst/>
        </c:spPr>
        <c:txPr>
          <a:bodyPr rot="-60000000" spcFirstLastPara="1" vertOverflow="ellipsis" vert="horz" wrap="square" anchor="ctr" anchorCtr="1"/>
          <a:lstStyle/>
          <a:p>
            <a:pPr marL="0" algn="l" defTabSz="1828434" rtl="0" eaLnBrk="1" latinLnBrk="0" hangingPunct="1">
              <a:lnSpc>
                <a:spcPct val="145000"/>
              </a:lnSpc>
              <a:spcBef>
                <a:spcPts val="1200"/>
              </a:spcBef>
              <a:spcAft>
                <a:spcPts val="600"/>
              </a:spcAft>
              <a:defRPr lang="en-US" sz="2900" b="0" i="0" u="none" strike="noStrike" kern="1200" spc="300" baseline="0">
                <a:solidFill>
                  <a:schemeClr val="tx1"/>
                </a:solidFill>
                <a:latin typeface="Poppins ExtraLight" pitchFamily="2" charset="77"/>
                <a:ea typeface="+mn-ea"/>
                <a:cs typeface="Poppins ExtraLight" pitchFamily="2" charset="77"/>
              </a:defRPr>
            </a:pPr>
            <a:endParaRPr lang="en-US"/>
          </a:p>
        </c:txPr>
        <c:crossAx val="1124526192"/>
        <c:crosses val="autoZero"/>
        <c:auto val="1"/>
        <c:lblAlgn val="ctr"/>
        <c:lblOffset val="100"/>
        <c:noMultiLvlLbl val="0"/>
      </c:catAx>
      <c:valAx>
        <c:axId val="1124526192"/>
        <c:scaling>
          <c:orientation val="minMax"/>
        </c:scaling>
        <c:delete val="0"/>
        <c:axPos val="l"/>
        <c:majorGridlines>
          <c:spPr>
            <a:ln w="12700" cap="flat" cmpd="sng" algn="ctr">
              <a:solidFill>
                <a:schemeClr val="accent6"/>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marL="0" algn="l" defTabSz="1828434" rtl="0" eaLnBrk="1" latinLnBrk="0" hangingPunct="1">
              <a:lnSpc>
                <a:spcPct val="145000"/>
              </a:lnSpc>
              <a:spcBef>
                <a:spcPts val="1200"/>
              </a:spcBef>
              <a:spcAft>
                <a:spcPts val="600"/>
              </a:spcAft>
              <a:defRPr lang="en-US" sz="2900" b="0" i="0" u="none" strike="noStrike" kern="1200" spc="300" baseline="0">
                <a:solidFill>
                  <a:schemeClr val="tx1"/>
                </a:solidFill>
                <a:latin typeface="Poppins ExtraLight" pitchFamily="2" charset="77"/>
                <a:ea typeface="+mn-ea"/>
                <a:cs typeface="Poppins ExtraLight" pitchFamily="2" charset="77"/>
              </a:defRPr>
            </a:pPr>
            <a:endParaRPr lang="en-US"/>
          </a:p>
        </c:txPr>
        <c:crossAx val="11526279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700">
          <a:solidFill>
            <a:schemeClr val="tx1"/>
          </a:solidFill>
          <a:latin typeface="Montserrat" pitchFamily="2" charset="77"/>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Arial" panose="020B0604020202020204" pitchFamily="34" charset="0"/>
              </a:defRPr>
            </a:lvl1pPr>
          </a:lstStyle>
          <a:p>
            <a:fld id="{EFC10EE1-B198-C942-8235-326C972CBB30}" type="datetimeFigureOut">
              <a:rPr lang="en-US" smtClean="0"/>
              <a:pPr/>
              <a:t>1/8/25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Arial" panose="020B0604020202020204" pitchFamily="34" charset="0"/>
        <a:ea typeface="+mn-ea"/>
        <a:cs typeface="+mn-cs"/>
      </a:defRPr>
    </a:lvl1pPr>
    <a:lvl2pPr marL="914217" algn="l" defTabSz="914217" rtl="0" eaLnBrk="1" latinLnBrk="0" hangingPunct="1">
      <a:defRPr sz="2400" b="0" i="0" kern="1200">
        <a:solidFill>
          <a:schemeClr val="tx1"/>
        </a:solidFill>
        <a:latin typeface="Arial" panose="020B0604020202020204" pitchFamily="34" charset="0"/>
        <a:ea typeface="+mn-ea"/>
        <a:cs typeface="+mn-cs"/>
      </a:defRPr>
    </a:lvl2pPr>
    <a:lvl3pPr marL="1828434" algn="l" defTabSz="914217" rtl="0" eaLnBrk="1" latinLnBrk="0" hangingPunct="1">
      <a:defRPr sz="2400" b="0" i="0" kern="1200">
        <a:solidFill>
          <a:schemeClr val="tx1"/>
        </a:solidFill>
        <a:latin typeface="Arial" panose="020B0604020202020204" pitchFamily="34" charset="0"/>
        <a:ea typeface="+mn-ea"/>
        <a:cs typeface="+mn-cs"/>
      </a:defRPr>
    </a:lvl3pPr>
    <a:lvl4pPr marL="2742651" algn="l" defTabSz="914217" rtl="0" eaLnBrk="1" latinLnBrk="0" hangingPunct="1">
      <a:defRPr sz="2400" b="0" i="0" kern="1200">
        <a:solidFill>
          <a:schemeClr val="tx1"/>
        </a:solidFill>
        <a:latin typeface="Arial" panose="020B0604020202020204" pitchFamily="34" charset="0"/>
        <a:ea typeface="+mn-ea"/>
        <a:cs typeface="+mn-cs"/>
      </a:defRPr>
    </a:lvl4pPr>
    <a:lvl5pPr marL="3656868" algn="l" defTabSz="914217" rtl="0" eaLnBrk="1" latinLnBrk="0" hangingPunct="1">
      <a:defRPr sz="2400" b="0" i="0" kern="1200">
        <a:solidFill>
          <a:schemeClr val="tx1"/>
        </a:solidFill>
        <a:latin typeface="Arial" panose="020B0604020202020204" pitchFamily="34"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1551298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efault Slide">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256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D46764A-32DD-7E8D-A99C-D56014A81995}"/>
              </a:ext>
            </a:extLst>
          </p:cNvPr>
          <p:cNvSpPr>
            <a:spLocks noGrp="1"/>
          </p:cNvSpPr>
          <p:nvPr>
            <p:ph type="pic" sz="quarter" idx="28"/>
          </p:nvPr>
        </p:nvSpPr>
        <p:spPr>
          <a:xfrm>
            <a:off x="1520825" y="5087815"/>
            <a:ext cx="9592652" cy="7607423"/>
          </a:xfrm>
          <a:custGeom>
            <a:avLst/>
            <a:gdLst>
              <a:gd name="connsiteX0" fmla="*/ 0 w 9592652"/>
              <a:gd name="connsiteY0" fmla="*/ 0 h 7607423"/>
              <a:gd name="connsiteX1" fmla="*/ 9592652 w 9592652"/>
              <a:gd name="connsiteY1" fmla="*/ 0 h 7607423"/>
              <a:gd name="connsiteX2" fmla="*/ 9592652 w 9592652"/>
              <a:gd name="connsiteY2" fmla="*/ 7607423 h 7607423"/>
              <a:gd name="connsiteX3" fmla="*/ 0 w 9592652"/>
              <a:gd name="connsiteY3" fmla="*/ 7607423 h 7607423"/>
            </a:gdLst>
            <a:ahLst/>
            <a:cxnLst>
              <a:cxn ang="0">
                <a:pos x="connsiteX0" y="connsiteY0"/>
              </a:cxn>
              <a:cxn ang="0">
                <a:pos x="connsiteX1" y="connsiteY1"/>
              </a:cxn>
              <a:cxn ang="0">
                <a:pos x="connsiteX2" y="connsiteY2"/>
              </a:cxn>
              <a:cxn ang="0">
                <a:pos x="connsiteX3" y="connsiteY3"/>
              </a:cxn>
            </a:cxnLst>
            <a:rect l="l" t="t" r="r" b="b"/>
            <a:pathLst>
              <a:path w="9592652" h="7607423">
                <a:moveTo>
                  <a:pt x="0" y="0"/>
                </a:moveTo>
                <a:lnTo>
                  <a:pt x="9592652" y="0"/>
                </a:lnTo>
                <a:lnTo>
                  <a:pt x="9592652" y="7607423"/>
                </a:lnTo>
                <a:lnTo>
                  <a:pt x="0" y="7607423"/>
                </a:ln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4207844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efault Slide">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B1038F-27F9-8E2D-58D3-7C53E930C823}"/>
              </a:ext>
            </a:extLst>
          </p:cNvPr>
          <p:cNvSpPr>
            <a:spLocks noGrp="1"/>
          </p:cNvSpPr>
          <p:nvPr>
            <p:ph type="pic" sz="quarter" idx="28"/>
          </p:nvPr>
        </p:nvSpPr>
        <p:spPr>
          <a:xfrm>
            <a:off x="7512164" y="7448551"/>
            <a:ext cx="9353324" cy="6267449"/>
          </a:xfrm>
          <a:custGeom>
            <a:avLst/>
            <a:gdLst>
              <a:gd name="connsiteX0" fmla="*/ 0 w 9353324"/>
              <a:gd name="connsiteY0" fmla="*/ 0 h 6267449"/>
              <a:gd name="connsiteX1" fmla="*/ 9353324 w 9353324"/>
              <a:gd name="connsiteY1" fmla="*/ 0 h 6267449"/>
              <a:gd name="connsiteX2" fmla="*/ 9353324 w 9353324"/>
              <a:gd name="connsiteY2" fmla="*/ 6267449 h 6267449"/>
              <a:gd name="connsiteX3" fmla="*/ 0 w 9353324"/>
              <a:gd name="connsiteY3" fmla="*/ 6267449 h 6267449"/>
            </a:gdLst>
            <a:ahLst/>
            <a:cxnLst>
              <a:cxn ang="0">
                <a:pos x="connsiteX0" y="connsiteY0"/>
              </a:cxn>
              <a:cxn ang="0">
                <a:pos x="connsiteX1" y="connsiteY1"/>
              </a:cxn>
              <a:cxn ang="0">
                <a:pos x="connsiteX2" y="connsiteY2"/>
              </a:cxn>
              <a:cxn ang="0">
                <a:pos x="connsiteX3" y="connsiteY3"/>
              </a:cxn>
            </a:cxnLst>
            <a:rect l="l" t="t" r="r" b="b"/>
            <a:pathLst>
              <a:path w="9353324" h="6267449">
                <a:moveTo>
                  <a:pt x="0" y="0"/>
                </a:moveTo>
                <a:lnTo>
                  <a:pt x="9353324" y="0"/>
                </a:lnTo>
                <a:lnTo>
                  <a:pt x="9353324" y="6267449"/>
                </a:lnTo>
                <a:lnTo>
                  <a:pt x="0" y="6267449"/>
                </a:ln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2160649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fault Slide">
    <p:bg>
      <p:bgPr>
        <a:solidFill>
          <a:schemeClr val="bg2"/>
        </a:solidFill>
        <a:effectLst/>
      </p:bgPr>
    </p:bg>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992D5094-167C-0A7D-773C-A9C9CEFD083E}"/>
              </a:ext>
            </a:extLst>
          </p:cNvPr>
          <p:cNvSpPr>
            <a:spLocks noGrp="1"/>
          </p:cNvSpPr>
          <p:nvPr>
            <p:ph type="pic" sz="quarter" idx="30"/>
          </p:nvPr>
        </p:nvSpPr>
        <p:spPr>
          <a:xfrm>
            <a:off x="10287649" y="9047459"/>
            <a:ext cx="2452214" cy="2452214"/>
          </a:xfrm>
          <a:custGeom>
            <a:avLst/>
            <a:gdLst>
              <a:gd name="connsiteX0" fmla="*/ 1226107 w 2452214"/>
              <a:gd name="connsiteY0" fmla="*/ 0 h 2452214"/>
              <a:gd name="connsiteX1" fmla="*/ 2452214 w 2452214"/>
              <a:gd name="connsiteY1" fmla="*/ 1226107 h 2452214"/>
              <a:gd name="connsiteX2" fmla="*/ 1226107 w 2452214"/>
              <a:gd name="connsiteY2" fmla="*/ 2452214 h 2452214"/>
              <a:gd name="connsiteX3" fmla="*/ 0 w 2452214"/>
              <a:gd name="connsiteY3" fmla="*/ 1226107 h 2452214"/>
              <a:gd name="connsiteX4" fmla="*/ 1226107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7" y="0"/>
                </a:moveTo>
                <a:cubicBezTo>
                  <a:pt x="1903267" y="0"/>
                  <a:pt x="2452214" y="548947"/>
                  <a:pt x="2452214" y="1226107"/>
                </a:cubicBezTo>
                <a:cubicBezTo>
                  <a:pt x="2452214" y="1903267"/>
                  <a:pt x="1903267" y="2452214"/>
                  <a:pt x="1226107" y="2452214"/>
                </a:cubicBezTo>
                <a:cubicBezTo>
                  <a:pt x="548947" y="2452214"/>
                  <a:pt x="0" y="1903267"/>
                  <a:pt x="0" y="1226107"/>
                </a:cubicBezTo>
                <a:cubicBezTo>
                  <a:pt x="0" y="548947"/>
                  <a:pt x="548947" y="0"/>
                  <a:pt x="1226107" y="0"/>
                </a:cubicBezTo>
                <a:close/>
              </a:path>
            </a:pathLst>
          </a:custGeom>
          <a:solidFill>
            <a:schemeClr val="bg1">
              <a:lumMod val="95000"/>
            </a:schemeClr>
          </a:solidFill>
        </p:spPr>
        <p:txBody>
          <a:bodyPr wrap="square">
            <a:noAutofit/>
          </a:bodyPr>
          <a:lstStyle/>
          <a:p>
            <a:endParaRPr lang="es-SV"/>
          </a:p>
        </p:txBody>
      </p:sp>
      <p:sp>
        <p:nvSpPr>
          <p:cNvPr id="16" name="Freeform: Shape 15">
            <a:extLst>
              <a:ext uri="{FF2B5EF4-FFF2-40B4-BE49-F238E27FC236}">
                <a16:creationId xmlns:a16="http://schemas.microsoft.com/office/drawing/2014/main" id="{E5D39728-759D-8910-0C68-27F528FD00ED}"/>
              </a:ext>
            </a:extLst>
          </p:cNvPr>
          <p:cNvSpPr>
            <a:spLocks noGrp="1"/>
          </p:cNvSpPr>
          <p:nvPr>
            <p:ph type="pic" sz="quarter" idx="29"/>
          </p:nvPr>
        </p:nvSpPr>
        <p:spPr>
          <a:xfrm>
            <a:off x="2119048" y="4998442"/>
            <a:ext cx="2452214" cy="2452214"/>
          </a:xfrm>
          <a:custGeom>
            <a:avLst/>
            <a:gdLst>
              <a:gd name="connsiteX0" fmla="*/ 1226107 w 2452214"/>
              <a:gd name="connsiteY0" fmla="*/ 0 h 2452214"/>
              <a:gd name="connsiteX1" fmla="*/ 2452214 w 2452214"/>
              <a:gd name="connsiteY1" fmla="*/ 1226107 h 2452214"/>
              <a:gd name="connsiteX2" fmla="*/ 1226107 w 2452214"/>
              <a:gd name="connsiteY2" fmla="*/ 2452214 h 2452214"/>
              <a:gd name="connsiteX3" fmla="*/ 0 w 2452214"/>
              <a:gd name="connsiteY3" fmla="*/ 1226107 h 2452214"/>
              <a:gd name="connsiteX4" fmla="*/ 1226107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7" y="0"/>
                </a:moveTo>
                <a:cubicBezTo>
                  <a:pt x="1903267" y="0"/>
                  <a:pt x="2452214" y="548947"/>
                  <a:pt x="2452214" y="1226107"/>
                </a:cubicBezTo>
                <a:cubicBezTo>
                  <a:pt x="2452214" y="1903267"/>
                  <a:pt x="1903267" y="2452214"/>
                  <a:pt x="1226107" y="2452214"/>
                </a:cubicBezTo>
                <a:cubicBezTo>
                  <a:pt x="548947" y="2452214"/>
                  <a:pt x="0" y="1903267"/>
                  <a:pt x="0" y="1226107"/>
                </a:cubicBezTo>
                <a:cubicBezTo>
                  <a:pt x="0" y="548947"/>
                  <a:pt x="548947" y="0"/>
                  <a:pt x="1226107" y="0"/>
                </a:cubicBezTo>
                <a:close/>
              </a:path>
            </a:pathLst>
          </a:custGeom>
          <a:solidFill>
            <a:schemeClr val="bg1">
              <a:lumMod val="95000"/>
            </a:schemeClr>
          </a:solidFill>
        </p:spPr>
        <p:txBody>
          <a:bodyPr wrap="square">
            <a:noAutofit/>
          </a:bodyPr>
          <a:lstStyle/>
          <a:p>
            <a:endParaRPr lang="es-SV" dirty="0"/>
          </a:p>
        </p:txBody>
      </p:sp>
      <p:sp>
        <p:nvSpPr>
          <p:cNvPr id="18" name="Freeform: Shape 17">
            <a:extLst>
              <a:ext uri="{FF2B5EF4-FFF2-40B4-BE49-F238E27FC236}">
                <a16:creationId xmlns:a16="http://schemas.microsoft.com/office/drawing/2014/main" id="{7F44074E-8042-AC44-F9C5-E148F616A6C6}"/>
              </a:ext>
            </a:extLst>
          </p:cNvPr>
          <p:cNvSpPr>
            <a:spLocks noGrp="1"/>
          </p:cNvSpPr>
          <p:nvPr>
            <p:ph type="pic" sz="quarter" idx="31"/>
          </p:nvPr>
        </p:nvSpPr>
        <p:spPr>
          <a:xfrm>
            <a:off x="10287649" y="4998442"/>
            <a:ext cx="2452214" cy="2452214"/>
          </a:xfrm>
          <a:custGeom>
            <a:avLst/>
            <a:gdLst>
              <a:gd name="connsiteX0" fmla="*/ 1226107 w 2452214"/>
              <a:gd name="connsiteY0" fmla="*/ 0 h 2452214"/>
              <a:gd name="connsiteX1" fmla="*/ 2452214 w 2452214"/>
              <a:gd name="connsiteY1" fmla="*/ 1226107 h 2452214"/>
              <a:gd name="connsiteX2" fmla="*/ 1226107 w 2452214"/>
              <a:gd name="connsiteY2" fmla="*/ 2452214 h 2452214"/>
              <a:gd name="connsiteX3" fmla="*/ 0 w 2452214"/>
              <a:gd name="connsiteY3" fmla="*/ 1226107 h 2452214"/>
              <a:gd name="connsiteX4" fmla="*/ 1226107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7" y="0"/>
                </a:moveTo>
                <a:cubicBezTo>
                  <a:pt x="1903267" y="0"/>
                  <a:pt x="2452214" y="548947"/>
                  <a:pt x="2452214" y="1226107"/>
                </a:cubicBezTo>
                <a:cubicBezTo>
                  <a:pt x="2452214" y="1903267"/>
                  <a:pt x="1903267" y="2452214"/>
                  <a:pt x="1226107" y="2452214"/>
                </a:cubicBezTo>
                <a:cubicBezTo>
                  <a:pt x="548947" y="2452214"/>
                  <a:pt x="0" y="1903267"/>
                  <a:pt x="0" y="1226107"/>
                </a:cubicBezTo>
                <a:cubicBezTo>
                  <a:pt x="0" y="548947"/>
                  <a:pt x="548947" y="0"/>
                  <a:pt x="1226107" y="0"/>
                </a:cubicBezTo>
                <a:close/>
              </a:path>
            </a:pathLst>
          </a:custGeom>
          <a:solidFill>
            <a:schemeClr val="bg1">
              <a:lumMod val="95000"/>
            </a:schemeClr>
          </a:solidFill>
        </p:spPr>
        <p:txBody>
          <a:bodyPr wrap="square">
            <a:noAutofit/>
          </a:bodyPr>
          <a:lstStyle/>
          <a:p>
            <a:endParaRPr lang="es-SV" dirty="0"/>
          </a:p>
        </p:txBody>
      </p:sp>
      <p:sp>
        <p:nvSpPr>
          <p:cNvPr id="17" name="Freeform: Shape 16">
            <a:extLst>
              <a:ext uri="{FF2B5EF4-FFF2-40B4-BE49-F238E27FC236}">
                <a16:creationId xmlns:a16="http://schemas.microsoft.com/office/drawing/2014/main" id="{AB604F5E-0D76-166D-C362-EEAA56B2891B}"/>
              </a:ext>
            </a:extLst>
          </p:cNvPr>
          <p:cNvSpPr>
            <a:spLocks noGrp="1"/>
          </p:cNvSpPr>
          <p:nvPr>
            <p:ph type="pic" sz="quarter" idx="32"/>
          </p:nvPr>
        </p:nvSpPr>
        <p:spPr>
          <a:xfrm>
            <a:off x="10287649" y="737636"/>
            <a:ext cx="2452214" cy="2452214"/>
          </a:xfrm>
          <a:custGeom>
            <a:avLst/>
            <a:gdLst>
              <a:gd name="connsiteX0" fmla="*/ 1226107 w 2452214"/>
              <a:gd name="connsiteY0" fmla="*/ 0 h 2452214"/>
              <a:gd name="connsiteX1" fmla="*/ 2452214 w 2452214"/>
              <a:gd name="connsiteY1" fmla="*/ 1226107 h 2452214"/>
              <a:gd name="connsiteX2" fmla="*/ 1226107 w 2452214"/>
              <a:gd name="connsiteY2" fmla="*/ 2452214 h 2452214"/>
              <a:gd name="connsiteX3" fmla="*/ 0 w 2452214"/>
              <a:gd name="connsiteY3" fmla="*/ 1226107 h 2452214"/>
              <a:gd name="connsiteX4" fmla="*/ 1226107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7" y="0"/>
                </a:moveTo>
                <a:cubicBezTo>
                  <a:pt x="1903267" y="0"/>
                  <a:pt x="2452214" y="548947"/>
                  <a:pt x="2452214" y="1226107"/>
                </a:cubicBezTo>
                <a:cubicBezTo>
                  <a:pt x="2452214" y="1903267"/>
                  <a:pt x="1903267" y="2452214"/>
                  <a:pt x="1226107" y="2452214"/>
                </a:cubicBezTo>
                <a:cubicBezTo>
                  <a:pt x="548947" y="2452214"/>
                  <a:pt x="0" y="1903267"/>
                  <a:pt x="0" y="1226107"/>
                </a:cubicBezTo>
                <a:cubicBezTo>
                  <a:pt x="0" y="548947"/>
                  <a:pt x="548947" y="0"/>
                  <a:pt x="1226107" y="0"/>
                </a:cubicBezTo>
                <a:close/>
              </a:path>
            </a:pathLst>
          </a:custGeom>
          <a:solidFill>
            <a:schemeClr val="bg1">
              <a:lumMod val="95000"/>
            </a:schemeClr>
          </a:solidFill>
        </p:spPr>
        <p:txBody>
          <a:bodyPr wrap="square">
            <a:noAutofit/>
          </a:bodyPr>
          <a:lstStyle/>
          <a:p>
            <a:endParaRPr lang="es-SV"/>
          </a:p>
        </p:txBody>
      </p:sp>
      <p:sp>
        <p:nvSpPr>
          <p:cNvPr id="20" name="Freeform: Shape 19">
            <a:extLst>
              <a:ext uri="{FF2B5EF4-FFF2-40B4-BE49-F238E27FC236}">
                <a16:creationId xmlns:a16="http://schemas.microsoft.com/office/drawing/2014/main" id="{2BC8035F-86FF-4159-C382-E21299C26AB8}"/>
              </a:ext>
            </a:extLst>
          </p:cNvPr>
          <p:cNvSpPr>
            <a:spLocks noGrp="1"/>
          </p:cNvSpPr>
          <p:nvPr>
            <p:ph type="pic" sz="quarter" idx="33"/>
          </p:nvPr>
        </p:nvSpPr>
        <p:spPr>
          <a:xfrm>
            <a:off x="18485054" y="737636"/>
            <a:ext cx="2452214" cy="2452214"/>
          </a:xfrm>
          <a:custGeom>
            <a:avLst/>
            <a:gdLst>
              <a:gd name="connsiteX0" fmla="*/ 1226106 w 2452214"/>
              <a:gd name="connsiteY0" fmla="*/ 0 h 2452214"/>
              <a:gd name="connsiteX1" fmla="*/ 2452214 w 2452214"/>
              <a:gd name="connsiteY1" fmla="*/ 1226107 h 2452214"/>
              <a:gd name="connsiteX2" fmla="*/ 1226106 w 2452214"/>
              <a:gd name="connsiteY2" fmla="*/ 2452214 h 2452214"/>
              <a:gd name="connsiteX3" fmla="*/ 0 w 2452214"/>
              <a:gd name="connsiteY3" fmla="*/ 1226107 h 2452214"/>
              <a:gd name="connsiteX4" fmla="*/ 1226106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6" y="0"/>
                </a:moveTo>
                <a:cubicBezTo>
                  <a:pt x="1903266" y="0"/>
                  <a:pt x="2452214" y="548947"/>
                  <a:pt x="2452214" y="1226107"/>
                </a:cubicBezTo>
                <a:cubicBezTo>
                  <a:pt x="2452214" y="1903267"/>
                  <a:pt x="1903266" y="2452214"/>
                  <a:pt x="1226106" y="2452214"/>
                </a:cubicBezTo>
                <a:cubicBezTo>
                  <a:pt x="548946" y="2452214"/>
                  <a:pt x="0" y="1903267"/>
                  <a:pt x="0" y="1226107"/>
                </a:cubicBezTo>
                <a:cubicBezTo>
                  <a:pt x="0" y="548947"/>
                  <a:pt x="548946" y="0"/>
                  <a:pt x="1226106" y="0"/>
                </a:cubicBezTo>
                <a:close/>
              </a:path>
            </a:pathLst>
          </a:custGeom>
          <a:solidFill>
            <a:schemeClr val="bg1">
              <a:lumMod val="95000"/>
            </a:schemeClr>
          </a:solidFill>
        </p:spPr>
        <p:txBody>
          <a:bodyPr wrap="square">
            <a:noAutofit/>
          </a:bodyPr>
          <a:lstStyle/>
          <a:p>
            <a:endParaRPr lang="es-SV" dirty="0"/>
          </a:p>
        </p:txBody>
      </p:sp>
      <p:sp>
        <p:nvSpPr>
          <p:cNvPr id="22" name="Freeform: Shape 21">
            <a:extLst>
              <a:ext uri="{FF2B5EF4-FFF2-40B4-BE49-F238E27FC236}">
                <a16:creationId xmlns:a16="http://schemas.microsoft.com/office/drawing/2014/main" id="{58ACF74B-271A-37AC-0C6E-8C9972D5B1CE}"/>
              </a:ext>
            </a:extLst>
          </p:cNvPr>
          <p:cNvSpPr>
            <a:spLocks noGrp="1"/>
          </p:cNvSpPr>
          <p:nvPr>
            <p:ph type="pic" sz="quarter" idx="34"/>
          </p:nvPr>
        </p:nvSpPr>
        <p:spPr>
          <a:xfrm>
            <a:off x="18485054" y="9047459"/>
            <a:ext cx="2452214" cy="2452214"/>
          </a:xfrm>
          <a:custGeom>
            <a:avLst/>
            <a:gdLst>
              <a:gd name="connsiteX0" fmla="*/ 1226106 w 2452214"/>
              <a:gd name="connsiteY0" fmla="*/ 0 h 2452214"/>
              <a:gd name="connsiteX1" fmla="*/ 2452214 w 2452214"/>
              <a:gd name="connsiteY1" fmla="*/ 1226107 h 2452214"/>
              <a:gd name="connsiteX2" fmla="*/ 1226106 w 2452214"/>
              <a:gd name="connsiteY2" fmla="*/ 2452214 h 2452214"/>
              <a:gd name="connsiteX3" fmla="*/ 0 w 2452214"/>
              <a:gd name="connsiteY3" fmla="*/ 1226107 h 2452214"/>
              <a:gd name="connsiteX4" fmla="*/ 1226106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6" y="0"/>
                </a:moveTo>
                <a:cubicBezTo>
                  <a:pt x="1903266" y="0"/>
                  <a:pt x="2452214" y="548947"/>
                  <a:pt x="2452214" y="1226107"/>
                </a:cubicBezTo>
                <a:cubicBezTo>
                  <a:pt x="2452214" y="1903267"/>
                  <a:pt x="1903266" y="2452214"/>
                  <a:pt x="1226106" y="2452214"/>
                </a:cubicBezTo>
                <a:cubicBezTo>
                  <a:pt x="548946" y="2452214"/>
                  <a:pt x="0" y="1903267"/>
                  <a:pt x="0" y="1226107"/>
                </a:cubicBezTo>
                <a:cubicBezTo>
                  <a:pt x="0" y="548947"/>
                  <a:pt x="548946" y="0"/>
                  <a:pt x="1226106" y="0"/>
                </a:cubicBezTo>
                <a:close/>
              </a:path>
            </a:pathLst>
          </a:custGeom>
          <a:solidFill>
            <a:schemeClr val="bg1">
              <a:lumMod val="95000"/>
            </a:schemeClr>
          </a:solidFill>
        </p:spPr>
        <p:txBody>
          <a:bodyPr wrap="square">
            <a:noAutofit/>
          </a:bodyPr>
          <a:lstStyle/>
          <a:p>
            <a:endParaRPr lang="es-SV" dirty="0"/>
          </a:p>
        </p:txBody>
      </p:sp>
      <p:sp>
        <p:nvSpPr>
          <p:cNvPr id="21" name="Freeform: Shape 20">
            <a:extLst>
              <a:ext uri="{FF2B5EF4-FFF2-40B4-BE49-F238E27FC236}">
                <a16:creationId xmlns:a16="http://schemas.microsoft.com/office/drawing/2014/main" id="{BCD49FE8-2232-4EEF-539F-B9A8ACB49DDF}"/>
              </a:ext>
            </a:extLst>
          </p:cNvPr>
          <p:cNvSpPr>
            <a:spLocks noGrp="1"/>
          </p:cNvSpPr>
          <p:nvPr>
            <p:ph type="pic" sz="quarter" idx="28"/>
          </p:nvPr>
        </p:nvSpPr>
        <p:spPr>
          <a:xfrm>
            <a:off x="18485054" y="4998442"/>
            <a:ext cx="2452214" cy="2452214"/>
          </a:xfrm>
          <a:custGeom>
            <a:avLst/>
            <a:gdLst>
              <a:gd name="connsiteX0" fmla="*/ 1226106 w 2452214"/>
              <a:gd name="connsiteY0" fmla="*/ 0 h 2452214"/>
              <a:gd name="connsiteX1" fmla="*/ 2452214 w 2452214"/>
              <a:gd name="connsiteY1" fmla="*/ 1226107 h 2452214"/>
              <a:gd name="connsiteX2" fmla="*/ 1226106 w 2452214"/>
              <a:gd name="connsiteY2" fmla="*/ 2452214 h 2452214"/>
              <a:gd name="connsiteX3" fmla="*/ 0 w 2452214"/>
              <a:gd name="connsiteY3" fmla="*/ 1226107 h 2452214"/>
              <a:gd name="connsiteX4" fmla="*/ 1226106 w 2452214"/>
              <a:gd name="connsiteY4" fmla="*/ 0 h 2452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2214" h="2452214">
                <a:moveTo>
                  <a:pt x="1226106" y="0"/>
                </a:moveTo>
                <a:cubicBezTo>
                  <a:pt x="1903266" y="0"/>
                  <a:pt x="2452214" y="548947"/>
                  <a:pt x="2452214" y="1226107"/>
                </a:cubicBezTo>
                <a:cubicBezTo>
                  <a:pt x="2452214" y="1903267"/>
                  <a:pt x="1903266" y="2452214"/>
                  <a:pt x="1226106" y="2452214"/>
                </a:cubicBezTo>
                <a:cubicBezTo>
                  <a:pt x="548946" y="2452214"/>
                  <a:pt x="0" y="1903267"/>
                  <a:pt x="0" y="1226107"/>
                </a:cubicBezTo>
                <a:cubicBezTo>
                  <a:pt x="0" y="548947"/>
                  <a:pt x="548946" y="0"/>
                  <a:pt x="1226106" y="0"/>
                </a:cubicBezTo>
                <a:close/>
              </a:path>
            </a:pathLst>
          </a:custGeom>
          <a:solidFill>
            <a:schemeClr val="bg1">
              <a:lumMod val="95000"/>
            </a:schemeClr>
          </a:solidFill>
        </p:spPr>
        <p:txBody>
          <a:bodyPr wrap="square">
            <a:noAutofit/>
          </a:bodyPr>
          <a:lstStyle/>
          <a:p>
            <a:endParaRPr lang="es-SV"/>
          </a:p>
        </p:txBody>
      </p:sp>
    </p:spTree>
    <p:extLst>
      <p:ext uri="{BB962C8B-B14F-4D97-AF65-F5344CB8AC3E}">
        <p14:creationId xmlns:p14="http://schemas.microsoft.com/office/powerpoint/2010/main" val="454761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efault Slide">
    <p:bg>
      <p:bgPr>
        <a:solidFill>
          <a:schemeClr val="bg2"/>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D47BBF02-7676-4D59-4BEB-15C376889720}"/>
              </a:ext>
            </a:extLst>
          </p:cNvPr>
          <p:cNvSpPr>
            <a:spLocks noGrp="1"/>
          </p:cNvSpPr>
          <p:nvPr>
            <p:ph type="pic" sz="quarter" idx="28"/>
          </p:nvPr>
        </p:nvSpPr>
        <p:spPr>
          <a:xfrm>
            <a:off x="1674877" y="3727728"/>
            <a:ext cx="3982590" cy="3982590"/>
          </a:xfrm>
          <a:custGeom>
            <a:avLst/>
            <a:gdLst>
              <a:gd name="connsiteX0" fmla="*/ 1991295 w 3982590"/>
              <a:gd name="connsiteY0" fmla="*/ 0 h 3982590"/>
              <a:gd name="connsiteX1" fmla="*/ 3982590 w 3982590"/>
              <a:gd name="connsiteY1" fmla="*/ 1991295 h 3982590"/>
              <a:gd name="connsiteX2" fmla="*/ 1991295 w 3982590"/>
              <a:gd name="connsiteY2" fmla="*/ 3982590 h 3982590"/>
              <a:gd name="connsiteX3" fmla="*/ 0 w 3982590"/>
              <a:gd name="connsiteY3" fmla="*/ 1991295 h 3982590"/>
              <a:gd name="connsiteX4" fmla="*/ 1991295 w 3982590"/>
              <a:gd name="connsiteY4" fmla="*/ 0 h 39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2590" h="3982590">
                <a:moveTo>
                  <a:pt x="1991295" y="0"/>
                </a:moveTo>
                <a:cubicBezTo>
                  <a:pt x="3091057" y="0"/>
                  <a:pt x="3982590" y="891533"/>
                  <a:pt x="3982590" y="1991295"/>
                </a:cubicBezTo>
                <a:cubicBezTo>
                  <a:pt x="3982590" y="3091057"/>
                  <a:pt x="3091057" y="3982590"/>
                  <a:pt x="1991295" y="3982590"/>
                </a:cubicBezTo>
                <a:cubicBezTo>
                  <a:pt x="891533" y="3982590"/>
                  <a:pt x="0" y="3091057"/>
                  <a:pt x="0" y="1991295"/>
                </a:cubicBezTo>
                <a:cubicBezTo>
                  <a:pt x="0" y="891533"/>
                  <a:pt x="891533" y="0"/>
                  <a:pt x="1991295" y="0"/>
                </a:cubicBezTo>
                <a:close/>
              </a:path>
            </a:pathLst>
          </a:custGeom>
          <a:solidFill>
            <a:schemeClr val="bg1">
              <a:lumMod val="95000"/>
            </a:schemeClr>
          </a:solidFill>
        </p:spPr>
        <p:txBody>
          <a:bodyPr wrap="square">
            <a:noAutofit/>
          </a:bodyPr>
          <a:lstStyle/>
          <a:p>
            <a:endParaRPr lang="es-SV"/>
          </a:p>
        </p:txBody>
      </p:sp>
      <p:sp>
        <p:nvSpPr>
          <p:cNvPr id="11" name="Freeform: Shape 10">
            <a:extLst>
              <a:ext uri="{FF2B5EF4-FFF2-40B4-BE49-F238E27FC236}">
                <a16:creationId xmlns:a16="http://schemas.microsoft.com/office/drawing/2014/main" id="{DE937D7D-0089-3981-F5C3-A049B0018C03}"/>
              </a:ext>
            </a:extLst>
          </p:cNvPr>
          <p:cNvSpPr>
            <a:spLocks noGrp="1"/>
          </p:cNvSpPr>
          <p:nvPr>
            <p:ph type="pic" sz="quarter" idx="29"/>
          </p:nvPr>
        </p:nvSpPr>
        <p:spPr>
          <a:xfrm>
            <a:off x="7271766" y="3727728"/>
            <a:ext cx="3982590" cy="3982590"/>
          </a:xfrm>
          <a:custGeom>
            <a:avLst/>
            <a:gdLst>
              <a:gd name="connsiteX0" fmla="*/ 1991295 w 3982590"/>
              <a:gd name="connsiteY0" fmla="*/ 0 h 3982590"/>
              <a:gd name="connsiteX1" fmla="*/ 3982590 w 3982590"/>
              <a:gd name="connsiteY1" fmla="*/ 1991295 h 3982590"/>
              <a:gd name="connsiteX2" fmla="*/ 1991295 w 3982590"/>
              <a:gd name="connsiteY2" fmla="*/ 3982590 h 3982590"/>
              <a:gd name="connsiteX3" fmla="*/ 0 w 3982590"/>
              <a:gd name="connsiteY3" fmla="*/ 1991295 h 3982590"/>
              <a:gd name="connsiteX4" fmla="*/ 1991295 w 3982590"/>
              <a:gd name="connsiteY4" fmla="*/ 0 h 39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2590" h="3982590">
                <a:moveTo>
                  <a:pt x="1991295" y="0"/>
                </a:moveTo>
                <a:cubicBezTo>
                  <a:pt x="3091057" y="0"/>
                  <a:pt x="3982590" y="891533"/>
                  <a:pt x="3982590" y="1991295"/>
                </a:cubicBezTo>
                <a:cubicBezTo>
                  <a:pt x="3982590" y="3091057"/>
                  <a:pt x="3091057" y="3982590"/>
                  <a:pt x="1991295" y="3982590"/>
                </a:cubicBezTo>
                <a:cubicBezTo>
                  <a:pt x="891533" y="3982590"/>
                  <a:pt x="0" y="3091057"/>
                  <a:pt x="0" y="1991295"/>
                </a:cubicBezTo>
                <a:cubicBezTo>
                  <a:pt x="0" y="891533"/>
                  <a:pt x="891533" y="0"/>
                  <a:pt x="1991295" y="0"/>
                </a:cubicBezTo>
                <a:close/>
              </a:path>
            </a:pathLst>
          </a:custGeom>
          <a:solidFill>
            <a:schemeClr val="bg1">
              <a:lumMod val="95000"/>
            </a:schemeClr>
          </a:solidFill>
        </p:spPr>
        <p:txBody>
          <a:bodyPr wrap="square">
            <a:noAutofit/>
          </a:bodyPr>
          <a:lstStyle/>
          <a:p>
            <a:endParaRPr lang="es-SV"/>
          </a:p>
        </p:txBody>
      </p:sp>
      <p:sp>
        <p:nvSpPr>
          <p:cNvPr id="12" name="Freeform: Shape 11">
            <a:extLst>
              <a:ext uri="{FF2B5EF4-FFF2-40B4-BE49-F238E27FC236}">
                <a16:creationId xmlns:a16="http://schemas.microsoft.com/office/drawing/2014/main" id="{5E6DCC78-955F-371B-3E74-B5AF2E0E1D88}"/>
              </a:ext>
            </a:extLst>
          </p:cNvPr>
          <p:cNvSpPr>
            <a:spLocks noGrp="1"/>
          </p:cNvSpPr>
          <p:nvPr>
            <p:ph type="pic" sz="quarter" idx="30"/>
          </p:nvPr>
        </p:nvSpPr>
        <p:spPr>
          <a:xfrm>
            <a:off x="13062336" y="3727728"/>
            <a:ext cx="3982590" cy="3982590"/>
          </a:xfrm>
          <a:custGeom>
            <a:avLst/>
            <a:gdLst>
              <a:gd name="connsiteX0" fmla="*/ 1991295 w 3982590"/>
              <a:gd name="connsiteY0" fmla="*/ 0 h 3982590"/>
              <a:gd name="connsiteX1" fmla="*/ 3982590 w 3982590"/>
              <a:gd name="connsiteY1" fmla="*/ 1991295 h 3982590"/>
              <a:gd name="connsiteX2" fmla="*/ 1991295 w 3982590"/>
              <a:gd name="connsiteY2" fmla="*/ 3982590 h 3982590"/>
              <a:gd name="connsiteX3" fmla="*/ 0 w 3982590"/>
              <a:gd name="connsiteY3" fmla="*/ 1991295 h 3982590"/>
              <a:gd name="connsiteX4" fmla="*/ 1991295 w 3982590"/>
              <a:gd name="connsiteY4" fmla="*/ 0 h 39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2590" h="3982590">
                <a:moveTo>
                  <a:pt x="1991295" y="0"/>
                </a:moveTo>
                <a:cubicBezTo>
                  <a:pt x="3091057" y="0"/>
                  <a:pt x="3982590" y="891533"/>
                  <a:pt x="3982590" y="1991295"/>
                </a:cubicBezTo>
                <a:cubicBezTo>
                  <a:pt x="3982590" y="3091057"/>
                  <a:pt x="3091057" y="3982590"/>
                  <a:pt x="1991295" y="3982590"/>
                </a:cubicBezTo>
                <a:cubicBezTo>
                  <a:pt x="891533" y="3982590"/>
                  <a:pt x="0" y="3091057"/>
                  <a:pt x="0" y="1991295"/>
                </a:cubicBezTo>
                <a:cubicBezTo>
                  <a:pt x="0" y="891533"/>
                  <a:pt x="891533" y="0"/>
                  <a:pt x="1991295" y="0"/>
                </a:cubicBezTo>
                <a:close/>
              </a:path>
            </a:pathLst>
          </a:custGeom>
          <a:solidFill>
            <a:schemeClr val="bg1">
              <a:lumMod val="95000"/>
            </a:schemeClr>
          </a:solidFill>
        </p:spPr>
        <p:txBody>
          <a:bodyPr wrap="square">
            <a:noAutofit/>
          </a:bodyPr>
          <a:lstStyle/>
          <a:p>
            <a:endParaRPr lang="es-SV"/>
          </a:p>
        </p:txBody>
      </p:sp>
      <p:sp>
        <p:nvSpPr>
          <p:cNvPr id="13" name="Freeform: Shape 12">
            <a:extLst>
              <a:ext uri="{FF2B5EF4-FFF2-40B4-BE49-F238E27FC236}">
                <a16:creationId xmlns:a16="http://schemas.microsoft.com/office/drawing/2014/main" id="{755B7449-EA60-7BE8-AA4B-5DFEE2329B2F}"/>
              </a:ext>
            </a:extLst>
          </p:cNvPr>
          <p:cNvSpPr>
            <a:spLocks noGrp="1"/>
          </p:cNvSpPr>
          <p:nvPr>
            <p:ph type="pic" sz="quarter" idx="31"/>
          </p:nvPr>
        </p:nvSpPr>
        <p:spPr>
          <a:xfrm>
            <a:off x="18668744" y="3727728"/>
            <a:ext cx="3982590" cy="3982590"/>
          </a:xfrm>
          <a:custGeom>
            <a:avLst/>
            <a:gdLst>
              <a:gd name="connsiteX0" fmla="*/ 1991296 w 3982590"/>
              <a:gd name="connsiteY0" fmla="*/ 0 h 3982590"/>
              <a:gd name="connsiteX1" fmla="*/ 3982590 w 3982590"/>
              <a:gd name="connsiteY1" fmla="*/ 1991295 h 3982590"/>
              <a:gd name="connsiteX2" fmla="*/ 1991296 w 3982590"/>
              <a:gd name="connsiteY2" fmla="*/ 3982590 h 3982590"/>
              <a:gd name="connsiteX3" fmla="*/ 0 w 3982590"/>
              <a:gd name="connsiteY3" fmla="*/ 1991295 h 3982590"/>
              <a:gd name="connsiteX4" fmla="*/ 1991296 w 3982590"/>
              <a:gd name="connsiteY4" fmla="*/ 0 h 39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82590" h="3982590">
                <a:moveTo>
                  <a:pt x="1991296" y="0"/>
                </a:moveTo>
                <a:cubicBezTo>
                  <a:pt x="3091056" y="0"/>
                  <a:pt x="3982590" y="891533"/>
                  <a:pt x="3982590" y="1991295"/>
                </a:cubicBezTo>
                <a:cubicBezTo>
                  <a:pt x="3982590" y="3091057"/>
                  <a:pt x="3091056" y="3982590"/>
                  <a:pt x="1991296" y="3982590"/>
                </a:cubicBezTo>
                <a:cubicBezTo>
                  <a:pt x="891532" y="3982590"/>
                  <a:pt x="0" y="3091057"/>
                  <a:pt x="0" y="1991295"/>
                </a:cubicBezTo>
                <a:cubicBezTo>
                  <a:pt x="0" y="891533"/>
                  <a:pt x="891532" y="0"/>
                  <a:pt x="1991296" y="0"/>
                </a:cubicBezTo>
                <a:close/>
              </a:path>
            </a:pathLst>
          </a:custGeom>
          <a:solidFill>
            <a:schemeClr val="bg1">
              <a:lumMod val="95000"/>
            </a:schemeClr>
          </a:solidFill>
        </p:spPr>
        <p:txBody>
          <a:bodyPr wrap="square">
            <a:noAutofit/>
          </a:bodyPr>
          <a:lstStyle/>
          <a:p>
            <a:endParaRPr lang="es-SV" dirty="0"/>
          </a:p>
        </p:txBody>
      </p:sp>
    </p:spTree>
    <p:extLst>
      <p:ext uri="{BB962C8B-B14F-4D97-AF65-F5344CB8AC3E}">
        <p14:creationId xmlns:p14="http://schemas.microsoft.com/office/powerpoint/2010/main" val="22815506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9"/>
            <a:ext cx="21025723" cy="2651126"/>
          </a:xfrm>
          <a:prstGeom prst="rect">
            <a:avLst/>
          </a:prstGeom>
        </p:spPr>
        <p:txBody>
          <a:bodyPr vert="horz" lIns="182843" tIns="91422" rIns="182843" bIns="91422"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4018" r:id="rId1"/>
    <p:sldLayoutId id="2147484022" r:id="rId2"/>
    <p:sldLayoutId id="2147484019" r:id="rId3"/>
    <p:sldLayoutId id="2147484020" r:id="rId4"/>
    <p:sldLayoutId id="2147484021" r:id="rId5"/>
  </p:sldLayoutIdLst>
  <p:hf hdr="0" ftr="0" dt="0"/>
  <p:txStyles>
    <p:titleStyle>
      <a:lvl1pPr algn="ctr" defTabSz="1828434" rtl="0" eaLnBrk="1" latinLnBrk="0" hangingPunct="1">
        <a:lnSpc>
          <a:spcPct val="90000"/>
        </a:lnSpc>
        <a:spcBef>
          <a:spcPct val="0"/>
        </a:spcBef>
        <a:buNone/>
        <a:defRPr lang="en-US" sz="8000" b="0" i="0" kern="1200" spc="-100" baseline="0">
          <a:solidFill>
            <a:schemeClr val="tx2"/>
          </a:solidFill>
          <a:latin typeface="Arial" panose="020B0604020202020204" pitchFamily="34" charset="0"/>
          <a:ea typeface="Open Sans Light" panose="020B0306030504020204" pitchFamily="34" charset="0"/>
          <a:cs typeface="Arial" panose="020B0604020202020204" pitchFamily="34" charset="0"/>
        </a:defRPr>
      </a:lvl1pPr>
    </p:titleStyle>
    <p:bodyStyle>
      <a:lvl1pPr marL="457109" indent="-457109" algn="l" defTabSz="1828434" rtl="0" eaLnBrk="1" latinLnBrk="0" hangingPunct="1">
        <a:lnSpc>
          <a:spcPct val="90000"/>
        </a:lnSpc>
        <a:spcBef>
          <a:spcPts val="2000"/>
        </a:spcBef>
        <a:buFont typeface="Arial" panose="020B0604020202020204" pitchFamily="34" charset="0"/>
        <a:buChar char="•"/>
        <a:defRPr lang="en-US" sz="4400" b="0" i="0" kern="1200" spc="-30" baseline="0" dirty="0" smtClean="0">
          <a:solidFill>
            <a:schemeClr val="tx1"/>
          </a:solidFill>
          <a:effectLst/>
          <a:latin typeface="Arial" panose="020B0604020202020204" pitchFamily="34" charset="0"/>
          <a:ea typeface="Open Sans Light" panose="020B0306030504020204" pitchFamily="34" charset="0"/>
          <a:cs typeface="Open Sans" charset="0"/>
        </a:defRPr>
      </a:lvl1pPr>
      <a:lvl2pPr marL="1371326" indent="-457109" algn="l" defTabSz="1828434" rtl="0" eaLnBrk="1" latinLnBrk="0" hangingPunct="1">
        <a:lnSpc>
          <a:spcPct val="90000"/>
        </a:lnSpc>
        <a:spcBef>
          <a:spcPts val="1000"/>
        </a:spcBef>
        <a:buFont typeface="Arial" panose="020B0604020202020204" pitchFamily="34" charset="0"/>
        <a:buChar char="•"/>
        <a:defRPr lang="en-US" sz="3600" b="0" i="0" kern="1200" spc="-30" baseline="0" dirty="0" smtClean="0">
          <a:solidFill>
            <a:schemeClr val="tx1"/>
          </a:solidFill>
          <a:effectLst/>
          <a:latin typeface="Arial" panose="020B0604020202020204" pitchFamily="34" charset="0"/>
          <a:ea typeface="Open Sans Light" panose="020B0306030504020204" pitchFamily="34" charset="0"/>
          <a:cs typeface="Open Sans" charset="0"/>
        </a:defRPr>
      </a:lvl2pPr>
      <a:lvl3pPr marL="2285543" indent="-457109" algn="l" defTabSz="1828434" rtl="0" eaLnBrk="1" latinLnBrk="0" hangingPunct="1">
        <a:lnSpc>
          <a:spcPct val="90000"/>
        </a:lnSpc>
        <a:spcBef>
          <a:spcPts val="1000"/>
        </a:spcBef>
        <a:buFont typeface="Arial" panose="020B0604020202020204" pitchFamily="34" charset="0"/>
        <a:buChar char="•"/>
        <a:defRPr lang="en-US" sz="3200" b="0" i="0" kern="1200" spc="-30" baseline="0" dirty="0" smtClean="0">
          <a:solidFill>
            <a:schemeClr val="tx1"/>
          </a:solidFill>
          <a:effectLst/>
          <a:latin typeface="Arial" panose="020B0604020202020204" pitchFamily="34" charset="0"/>
          <a:ea typeface="Open Sans Light" panose="020B0306030504020204" pitchFamily="34" charset="0"/>
          <a:cs typeface="Open Sans" charset="0"/>
        </a:defRPr>
      </a:lvl3pPr>
      <a:lvl4pPr marL="3199760"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smtClean="0">
          <a:solidFill>
            <a:schemeClr val="tx1"/>
          </a:solidFill>
          <a:effectLst/>
          <a:latin typeface="Arial" panose="020B0604020202020204" pitchFamily="34" charset="0"/>
          <a:ea typeface="Open Sans Light" panose="020B0306030504020204" pitchFamily="34" charset="0"/>
          <a:cs typeface="Open Sans" charset="0"/>
        </a:defRPr>
      </a:lvl4pPr>
      <a:lvl5pPr marL="4113977" indent="-457109" algn="l" defTabSz="1828434" rtl="0" eaLnBrk="1" latinLnBrk="0" hangingPunct="1">
        <a:lnSpc>
          <a:spcPct val="90000"/>
        </a:lnSpc>
        <a:spcBef>
          <a:spcPts val="1000"/>
        </a:spcBef>
        <a:buFont typeface="Arial" panose="020B0604020202020204" pitchFamily="34" charset="0"/>
        <a:buChar char="•"/>
        <a:defRPr lang="en-US" sz="2800" b="0" i="0" kern="1200" spc="-30" baseline="0" dirty="0">
          <a:solidFill>
            <a:schemeClr val="tx1"/>
          </a:solidFill>
          <a:effectLst/>
          <a:latin typeface="Arial" panose="020B0604020202020204" pitchFamily="34" charset="0"/>
          <a:ea typeface="Open Sans Light" panose="020B0306030504020204" pitchFamily="34" charset="0"/>
          <a:cs typeface="Open Sans"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958">
          <p15:clr>
            <a:srgbClr val="A4A3A4"/>
          </p15:clr>
        </p15:guide>
        <p15:guide id="2" orient="horz" pos="480">
          <p15:clr>
            <a:srgbClr val="A4A3A4"/>
          </p15:clr>
        </p15:guide>
        <p15:guide id="3" pos="14398">
          <p15:clr>
            <a:srgbClr val="A4A3A4"/>
          </p15:clr>
        </p15:guide>
        <p15:guide id="5" orient="horz" pos="4320" userDrawn="1">
          <p15:clr>
            <a:srgbClr val="A4A3A4"/>
          </p15:clr>
        </p15:guide>
        <p15:guide id="6" orient="horz" pos="7997" userDrawn="1">
          <p15:clr>
            <a:srgbClr val="A4A3A4"/>
          </p15:clr>
        </p15:guide>
        <p15:guide id="7" pos="7678"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www.company.com/"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s://www.pexels.com/photo/a-woman-in-white-blazer-smiling-with-her-arms-crossed-8528852/" TargetMode="External"/><Relationship Id="rId13" Type="http://schemas.openxmlformats.org/officeDocument/2006/relationships/hyperlink" Target="https://www.pexels.com/photo/close-up-photography-of-a-woman-wearing-formal-coat-785667/" TargetMode="External"/><Relationship Id="rId3" Type="http://schemas.openxmlformats.org/officeDocument/2006/relationships/hyperlink" Target="https://www.pexels.com/photo/woman-smiling-and-holding-teal-book-1181424/" TargetMode="External"/><Relationship Id="rId7" Type="http://schemas.openxmlformats.org/officeDocument/2006/relationships/hyperlink" Target="https://www.pexels.com/photo/a-woman-leaning-on-a-shelf-8871904/" TargetMode="External"/><Relationship Id="rId12" Type="http://schemas.openxmlformats.org/officeDocument/2006/relationships/hyperlink" Target="https://www.pexels.com/photo/man-in-black-suit-jacket-standing-near-railings-3778876/" TargetMode="External"/><Relationship Id="rId2" Type="http://schemas.openxmlformats.org/officeDocument/2006/relationships/hyperlink" Target="https://fonts.google.com/specimen/Poppins" TargetMode="External"/><Relationship Id="rId1" Type="http://schemas.openxmlformats.org/officeDocument/2006/relationships/slideLayout" Target="../slideLayouts/slideLayout1.xml"/><Relationship Id="rId6" Type="http://schemas.openxmlformats.org/officeDocument/2006/relationships/hyperlink" Target="https://www.pexels.com/photo/a-woman-sitting-on-a-conference-table-while-holding-her-laptop-8133892/" TargetMode="External"/><Relationship Id="rId11" Type="http://schemas.openxmlformats.org/officeDocument/2006/relationships/hyperlink" Target="https://www.pexels.com/photo/man-wearing-blue-blazer-936043/" TargetMode="External"/><Relationship Id="rId5" Type="http://schemas.openxmlformats.org/officeDocument/2006/relationships/hyperlink" Target="https://www.pexels.com/photo/woman-in-orange-blazer-sitting-behind-her-desk-8190818/" TargetMode="External"/><Relationship Id="rId10" Type="http://schemas.openxmlformats.org/officeDocument/2006/relationships/hyperlink" Target="https://unsplash.com/photos/man-wearing-gray-blazer-G3ZAhAJ2ojc" TargetMode="External"/><Relationship Id="rId4" Type="http://schemas.openxmlformats.org/officeDocument/2006/relationships/hyperlink" Target="https://www.pexels.com/photo/a-portrait-of-a-woman-wearing-a-blazer-7648247/" TargetMode="External"/><Relationship Id="rId9" Type="http://schemas.openxmlformats.org/officeDocument/2006/relationships/hyperlink" Target="https://unsplash.com/photos/woman-standing-by-wall-holding-mug-b3AYk8HKCl0" TargetMode="External"/><Relationship Id="rId14" Type="http://schemas.openxmlformats.org/officeDocument/2006/relationships/hyperlink" Target="https://unsplash.com/photos/man-standing-beside-wall-pAtA8xe_iV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raphic 4">
            <a:extLst>
              <a:ext uri="{FF2B5EF4-FFF2-40B4-BE49-F238E27FC236}">
                <a16:creationId xmlns:a16="http://schemas.microsoft.com/office/drawing/2014/main" id="{1A85243C-C430-22BF-8898-6E5E857EF59F}"/>
              </a:ext>
            </a:extLst>
          </p:cNvPr>
          <p:cNvSpPr/>
          <p:nvPr/>
        </p:nvSpPr>
        <p:spPr>
          <a:xfrm>
            <a:off x="-26353" y="7316324"/>
            <a:ext cx="6406833" cy="6399676"/>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7" name="Oval 6">
            <a:extLst>
              <a:ext uri="{FF2B5EF4-FFF2-40B4-BE49-F238E27FC236}">
                <a16:creationId xmlns:a16="http://schemas.microsoft.com/office/drawing/2014/main" id="{C6A45D90-F7CD-BA4C-AF20-B583FF17EE48}"/>
              </a:ext>
            </a:extLst>
          </p:cNvPr>
          <p:cNvSpPr/>
          <p:nvPr/>
        </p:nvSpPr>
        <p:spPr>
          <a:xfrm>
            <a:off x="3718560" y="687564"/>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Graphic 4">
            <a:extLst>
              <a:ext uri="{FF2B5EF4-FFF2-40B4-BE49-F238E27FC236}">
                <a16:creationId xmlns:a16="http://schemas.microsoft.com/office/drawing/2014/main" id="{EB6DE893-2890-DFC7-E3ED-680C738360AB}"/>
              </a:ext>
            </a:extLst>
          </p:cNvPr>
          <p:cNvSpPr/>
          <p:nvPr/>
        </p:nvSpPr>
        <p:spPr>
          <a:xfrm>
            <a:off x="-26354" y="3835134"/>
            <a:ext cx="6406833" cy="6399676"/>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3" name="TextBox 2">
            <a:extLst>
              <a:ext uri="{FF2B5EF4-FFF2-40B4-BE49-F238E27FC236}">
                <a16:creationId xmlns:a16="http://schemas.microsoft.com/office/drawing/2014/main" id="{8B9A3538-C998-BB81-B8E6-5C2D27C3C4D0}"/>
              </a:ext>
            </a:extLst>
          </p:cNvPr>
          <p:cNvSpPr txBox="1"/>
          <p:nvPr/>
        </p:nvSpPr>
        <p:spPr>
          <a:xfrm>
            <a:off x="20744174" y="11941185"/>
            <a:ext cx="2112651"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pPr algn="r">
              <a:lnSpc>
                <a:spcPct val="110000"/>
              </a:lnSpc>
            </a:pPr>
            <a:r>
              <a:rPr lang="en-US" dirty="0"/>
              <a:t>20XX</a:t>
            </a:r>
          </a:p>
        </p:txBody>
      </p:sp>
      <p:sp>
        <p:nvSpPr>
          <p:cNvPr id="4" name="TextBox 3">
            <a:extLst>
              <a:ext uri="{FF2B5EF4-FFF2-40B4-BE49-F238E27FC236}">
                <a16:creationId xmlns:a16="http://schemas.microsoft.com/office/drawing/2014/main" id="{D3BCD047-B282-3F30-3BF0-3B08EDE13A39}"/>
              </a:ext>
            </a:extLst>
          </p:cNvPr>
          <p:cNvSpPr txBox="1"/>
          <p:nvPr/>
        </p:nvSpPr>
        <p:spPr>
          <a:xfrm>
            <a:off x="7560945" y="715833"/>
            <a:ext cx="644692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pPr>
              <a:lnSpc>
                <a:spcPct val="110000"/>
              </a:lnSpc>
            </a:pPr>
            <a:r>
              <a:rPr lang="en-US" dirty="0"/>
              <a:t>Company name</a:t>
            </a:r>
          </a:p>
        </p:txBody>
      </p:sp>
      <p:sp>
        <p:nvSpPr>
          <p:cNvPr id="9" name="TextBox 8">
            <a:extLst>
              <a:ext uri="{FF2B5EF4-FFF2-40B4-BE49-F238E27FC236}">
                <a16:creationId xmlns:a16="http://schemas.microsoft.com/office/drawing/2014/main" id="{F1182534-CE74-8E07-4BA4-F50495791DC2}"/>
              </a:ext>
            </a:extLst>
          </p:cNvPr>
          <p:cNvSpPr txBox="1"/>
          <p:nvPr/>
        </p:nvSpPr>
        <p:spPr>
          <a:xfrm>
            <a:off x="7926705" y="7196736"/>
            <a:ext cx="8155977" cy="2127505"/>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1500" dirty="0"/>
              <a:t>Proposal</a:t>
            </a:r>
          </a:p>
        </p:txBody>
      </p:sp>
      <p:sp>
        <p:nvSpPr>
          <p:cNvPr id="11" name="TextBox 10">
            <a:extLst>
              <a:ext uri="{FF2B5EF4-FFF2-40B4-BE49-F238E27FC236}">
                <a16:creationId xmlns:a16="http://schemas.microsoft.com/office/drawing/2014/main" id="{DEBE3658-201B-712E-867E-2EB391195D5B}"/>
              </a:ext>
            </a:extLst>
          </p:cNvPr>
          <p:cNvSpPr txBox="1"/>
          <p:nvPr/>
        </p:nvSpPr>
        <p:spPr>
          <a:xfrm>
            <a:off x="7926705" y="4344717"/>
            <a:ext cx="14930120" cy="3614066"/>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9900" dirty="0"/>
              <a:t>Marketing</a:t>
            </a:r>
          </a:p>
        </p:txBody>
      </p:sp>
    </p:spTree>
    <p:extLst>
      <p:ext uri="{BB962C8B-B14F-4D97-AF65-F5344CB8AC3E}">
        <p14:creationId xmlns:p14="http://schemas.microsoft.com/office/powerpoint/2010/main" val="2227887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Graphic 4">
            <a:extLst>
              <a:ext uri="{FF2B5EF4-FFF2-40B4-BE49-F238E27FC236}">
                <a16:creationId xmlns:a16="http://schemas.microsoft.com/office/drawing/2014/main" id="{8B4B5653-4935-D334-528F-65D95102C250}"/>
              </a:ext>
            </a:extLst>
          </p:cNvPr>
          <p:cNvSpPr/>
          <p:nvPr/>
        </p:nvSpPr>
        <p:spPr>
          <a:xfrm>
            <a:off x="6623622" y="8149271"/>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0" name="Oval 9">
            <a:extLst>
              <a:ext uri="{FF2B5EF4-FFF2-40B4-BE49-F238E27FC236}">
                <a16:creationId xmlns:a16="http://schemas.microsoft.com/office/drawing/2014/main" id="{CC242C7C-E144-5422-071A-8A491675BE53}"/>
              </a:ext>
            </a:extLst>
          </p:cNvPr>
          <p:cNvSpPr/>
          <p:nvPr/>
        </p:nvSpPr>
        <p:spPr>
          <a:xfrm>
            <a:off x="5292662" y="10067421"/>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2D5BFD6-5040-23D7-B905-B01FCA9809CE}"/>
              </a:ext>
            </a:extLst>
          </p:cNvPr>
          <p:cNvSpPr txBox="1"/>
          <p:nvPr/>
        </p:nvSpPr>
        <p:spPr>
          <a:xfrm>
            <a:off x="15210204" y="2539360"/>
            <a:ext cx="7646620" cy="2206823"/>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pPr marL="514350" indent="-514350">
              <a:buFont typeface="+mj-lt"/>
              <a:buAutoNum type="arabicPeriod"/>
            </a:pPr>
            <a:r>
              <a:rPr lang="en-US" dirty="0"/>
              <a:t>Pricing, promotions.</a:t>
            </a:r>
          </a:p>
          <a:p>
            <a:pPr marL="514350" indent="-514350">
              <a:buFont typeface="+mj-lt"/>
              <a:buAutoNum type="arabicPeriod"/>
            </a:pPr>
            <a:r>
              <a:rPr lang="en-US" dirty="0"/>
              <a:t>Competitor messaging and positioning.</a:t>
            </a:r>
          </a:p>
        </p:txBody>
      </p:sp>
      <p:sp>
        <p:nvSpPr>
          <p:cNvPr id="9" name="TextBox 8">
            <a:extLst>
              <a:ext uri="{FF2B5EF4-FFF2-40B4-BE49-F238E27FC236}">
                <a16:creationId xmlns:a16="http://schemas.microsoft.com/office/drawing/2014/main" id="{42B43AC1-3C10-8E43-DF04-629ECCE9D64B}"/>
              </a:ext>
            </a:extLst>
          </p:cNvPr>
          <p:cNvSpPr txBox="1"/>
          <p:nvPr/>
        </p:nvSpPr>
        <p:spPr>
          <a:xfrm>
            <a:off x="15210203" y="7099050"/>
            <a:ext cx="7646621" cy="1559722"/>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pPr marL="514350" indent="-514350">
              <a:buFont typeface="+mj-lt"/>
              <a:buAutoNum type="arabicPeriod"/>
            </a:pPr>
            <a:r>
              <a:rPr lang="en-US" dirty="0"/>
              <a:t>Features and solutions sought.</a:t>
            </a:r>
          </a:p>
          <a:p>
            <a:pPr marL="514350" indent="-514350">
              <a:buFont typeface="+mj-lt"/>
              <a:buAutoNum type="arabicPeriod"/>
            </a:pPr>
            <a:r>
              <a:rPr lang="en-US" dirty="0"/>
              <a:t>Preferences and expectations.</a:t>
            </a:r>
          </a:p>
        </p:txBody>
      </p:sp>
      <p:sp>
        <p:nvSpPr>
          <p:cNvPr id="11" name="TextBox 10">
            <a:extLst>
              <a:ext uri="{FF2B5EF4-FFF2-40B4-BE49-F238E27FC236}">
                <a16:creationId xmlns:a16="http://schemas.microsoft.com/office/drawing/2014/main" id="{F13C6599-7CA1-FE50-E9FC-8AA2E218AFEA}"/>
              </a:ext>
            </a:extLst>
          </p:cNvPr>
          <p:cNvSpPr txBox="1"/>
          <p:nvPr/>
        </p:nvSpPr>
        <p:spPr>
          <a:xfrm>
            <a:off x="15210204" y="10975234"/>
            <a:ext cx="7646621" cy="1559722"/>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pPr marL="514350" indent="-514350">
              <a:buFont typeface="+mj-lt"/>
              <a:buAutoNum type="arabicPeriod"/>
            </a:pPr>
            <a:r>
              <a:rPr lang="en-US" dirty="0"/>
              <a:t>Differentiators.</a:t>
            </a:r>
          </a:p>
          <a:p>
            <a:pPr marL="514350" indent="-514350">
              <a:buFont typeface="+mj-lt"/>
              <a:buAutoNum type="arabicPeriod"/>
            </a:pPr>
            <a:r>
              <a:rPr lang="en-US" dirty="0"/>
              <a:t>Exclusive services, tech, IP.</a:t>
            </a:r>
          </a:p>
        </p:txBody>
      </p:sp>
      <p:sp>
        <p:nvSpPr>
          <p:cNvPr id="4" name="TextBox 3">
            <a:extLst>
              <a:ext uri="{FF2B5EF4-FFF2-40B4-BE49-F238E27FC236}">
                <a16:creationId xmlns:a16="http://schemas.microsoft.com/office/drawing/2014/main" id="{41E151FB-E0B0-79F8-7395-D78C5AF31AC0}"/>
              </a:ext>
            </a:extLst>
          </p:cNvPr>
          <p:cNvSpPr txBox="1"/>
          <p:nvPr/>
        </p:nvSpPr>
        <p:spPr>
          <a:xfrm>
            <a:off x="15210204" y="775240"/>
            <a:ext cx="7646620" cy="1431161"/>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Competitor products, features, benefits</a:t>
            </a:r>
          </a:p>
        </p:txBody>
      </p:sp>
      <p:sp>
        <p:nvSpPr>
          <p:cNvPr id="5" name="TextBox 4">
            <a:extLst>
              <a:ext uri="{FF2B5EF4-FFF2-40B4-BE49-F238E27FC236}">
                <a16:creationId xmlns:a16="http://schemas.microsoft.com/office/drawing/2014/main" id="{6E10C6A5-081E-2CB9-5AE5-66500FEE1354}"/>
              </a:ext>
            </a:extLst>
          </p:cNvPr>
          <p:cNvSpPr txBox="1"/>
          <p:nvPr/>
        </p:nvSpPr>
        <p:spPr>
          <a:xfrm>
            <a:off x="15210203" y="5334930"/>
            <a:ext cx="7646621" cy="1431161"/>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Customer needs, desires, pain points</a:t>
            </a:r>
          </a:p>
        </p:txBody>
      </p:sp>
      <p:sp>
        <p:nvSpPr>
          <p:cNvPr id="8" name="TextBox 7">
            <a:extLst>
              <a:ext uri="{FF2B5EF4-FFF2-40B4-BE49-F238E27FC236}">
                <a16:creationId xmlns:a16="http://schemas.microsoft.com/office/drawing/2014/main" id="{A0828440-2BAE-F9C9-9D6C-DCFAEF2D39DD}"/>
              </a:ext>
            </a:extLst>
          </p:cNvPr>
          <p:cNvSpPr txBox="1"/>
          <p:nvPr/>
        </p:nvSpPr>
        <p:spPr>
          <a:xfrm>
            <a:off x="15210204" y="9214192"/>
            <a:ext cx="7646621" cy="1431161"/>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Unique features, benefits</a:t>
            </a:r>
          </a:p>
        </p:txBody>
      </p:sp>
      <p:sp>
        <p:nvSpPr>
          <p:cNvPr id="2" name="TextBox 1">
            <a:extLst>
              <a:ext uri="{FF2B5EF4-FFF2-40B4-BE49-F238E27FC236}">
                <a16:creationId xmlns:a16="http://schemas.microsoft.com/office/drawing/2014/main" id="{B46EF5B7-4013-55CE-8027-0B010159692E}"/>
              </a:ext>
            </a:extLst>
          </p:cNvPr>
          <p:cNvSpPr txBox="1"/>
          <p:nvPr/>
        </p:nvSpPr>
        <p:spPr>
          <a:xfrm>
            <a:off x="1819091" y="986659"/>
            <a:ext cx="10193615" cy="5312223"/>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9600" dirty="0"/>
              <a:t>Unique Selling Proposition (USP)</a:t>
            </a:r>
          </a:p>
        </p:txBody>
      </p:sp>
    </p:spTree>
    <p:extLst>
      <p:ext uri="{BB962C8B-B14F-4D97-AF65-F5344CB8AC3E}">
        <p14:creationId xmlns:p14="http://schemas.microsoft.com/office/powerpoint/2010/main" val="553555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3FF849A0-1E40-316A-2C9F-F903313B6CF0}"/>
              </a:ext>
            </a:extLst>
          </p:cNvPr>
          <p:cNvGraphicFramePr/>
          <p:nvPr>
            <p:extLst>
              <p:ext uri="{D42A27DB-BD31-4B8C-83A1-F6EECF244321}">
                <p14:modId xmlns:p14="http://schemas.microsoft.com/office/powerpoint/2010/main" val="3986706649"/>
              </p:ext>
            </p:extLst>
          </p:nvPr>
        </p:nvGraphicFramePr>
        <p:xfrm>
          <a:off x="1520825" y="6213231"/>
          <a:ext cx="21336000" cy="6482007"/>
        </p:xfrm>
        <a:graphic>
          <a:graphicData uri="http://schemas.openxmlformats.org/drawingml/2006/chart">
            <c:chart xmlns:c="http://schemas.openxmlformats.org/drawingml/2006/chart" xmlns:r="http://schemas.openxmlformats.org/officeDocument/2006/relationships" r:id="rId2"/>
          </a:graphicData>
        </a:graphic>
      </p:graphicFrame>
      <p:sp>
        <p:nvSpPr>
          <p:cNvPr id="7" name="Oval 6">
            <a:extLst>
              <a:ext uri="{FF2B5EF4-FFF2-40B4-BE49-F238E27FC236}">
                <a16:creationId xmlns:a16="http://schemas.microsoft.com/office/drawing/2014/main" id="{6454F096-5952-5844-489A-D6EE77DCABB9}"/>
              </a:ext>
            </a:extLst>
          </p:cNvPr>
          <p:cNvSpPr/>
          <p:nvPr/>
        </p:nvSpPr>
        <p:spPr>
          <a:xfrm>
            <a:off x="1614609" y="3363180"/>
            <a:ext cx="361950" cy="36195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BED1583-5DAD-56F4-153D-8A7B52FE8E71}"/>
              </a:ext>
            </a:extLst>
          </p:cNvPr>
          <p:cNvSpPr/>
          <p:nvPr/>
        </p:nvSpPr>
        <p:spPr>
          <a:xfrm>
            <a:off x="8629588" y="3315214"/>
            <a:ext cx="361950" cy="361950"/>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A913234-31DB-2DDE-65D9-C84F6E76FD35}"/>
              </a:ext>
            </a:extLst>
          </p:cNvPr>
          <p:cNvSpPr/>
          <p:nvPr/>
        </p:nvSpPr>
        <p:spPr>
          <a:xfrm>
            <a:off x="16125545" y="3301547"/>
            <a:ext cx="361950" cy="361950"/>
          </a:xfrm>
          <a:prstGeom prst="ellipse">
            <a:avLst/>
          </a:prstGeom>
          <a:solidFill>
            <a:schemeClr val="accent1">
              <a:lumMod val="40000"/>
              <a:lumOff val="6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2BB0FC8-0E88-B145-3B48-70A5865FA682}"/>
              </a:ext>
            </a:extLst>
          </p:cNvPr>
          <p:cNvSpPr txBox="1"/>
          <p:nvPr/>
        </p:nvSpPr>
        <p:spPr>
          <a:xfrm>
            <a:off x="2289971" y="3883880"/>
            <a:ext cx="5981944"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Make a big impact with professional slides, charts, infographics and more.</a:t>
            </a:r>
          </a:p>
        </p:txBody>
      </p:sp>
      <p:sp>
        <p:nvSpPr>
          <p:cNvPr id="14" name="TextBox 13">
            <a:extLst>
              <a:ext uri="{FF2B5EF4-FFF2-40B4-BE49-F238E27FC236}">
                <a16:creationId xmlns:a16="http://schemas.microsoft.com/office/drawing/2014/main" id="{8FD02044-AC29-ABE6-34B2-BBC9CF51D579}"/>
              </a:ext>
            </a:extLst>
          </p:cNvPr>
          <p:cNvSpPr txBox="1"/>
          <p:nvPr/>
        </p:nvSpPr>
        <p:spPr>
          <a:xfrm>
            <a:off x="9304950" y="3883880"/>
            <a:ext cx="5981944"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Make a big impact with professional slides, charts, infographics and more.</a:t>
            </a:r>
          </a:p>
        </p:txBody>
      </p:sp>
      <p:sp>
        <p:nvSpPr>
          <p:cNvPr id="16" name="TextBox 15">
            <a:extLst>
              <a:ext uri="{FF2B5EF4-FFF2-40B4-BE49-F238E27FC236}">
                <a16:creationId xmlns:a16="http://schemas.microsoft.com/office/drawing/2014/main" id="{A8ABC3E6-679D-319B-8270-45B12CBF0F53}"/>
              </a:ext>
            </a:extLst>
          </p:cNvPr>
          <p:cNvSpPr txBox="1"/>
          <p:nvPr/>
        </p:nvSpPr>
        <p:spPr>
          <a:xfrm>
            <a:off x="16800907" y="3883880"/>
            <a:ext cx="5981944"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Make a big impact with professional slides, charts, infographics and more.</a:t>
            </a:r>
          </a:p>
        </p:txBody>
      </p:sp>
      <p:sp>
        <p:nvSpPr>
          <p:cNvPr id="3" name="TextBox 2">
            <a:extLst>
              <a:ext uri="{FF2B5EF4-FFF2-40B4-BE49-F238E27FC236}">
                <a16:creationId xmlns:a16="http://schemas.microsoft.com/office/drawing/2014/main" id="{B8CDC6B8-ED3F-C36A-88BC-7D4D06DF74C5}"/>
              </a:ext>
            </a:extLst>
          </p:cNvPr>
          <p:cNvSpPr txBox="1"/>
          <p:nvPr/>
        </p:nvSpPr>
        <p:spPr>
          <a:xfrm>
            <a:off x="2289971" y="3097978"/>
            <a:ext cx="598194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Highlight 01</a:t>
            </a:r>
          </a:p>
        </p:txBody>
      </p:sp>
      <p:sp>
        <p:nvSpPr>
          <p:cNvPr id="6" name="TextBox 5">
            <a:extLst>
              <a:ext uri="{FF2B5EF4-FFF2-40B4-BE49-F238E27FC236}">
                <a16:creationId xmlns:a16="http://schemas.microsoft.com/office/drawing/2014/main" id="{C0A392FF-FEEE-D3A8-7B9F-18C57E88505E}"/>
              </a:ext>
            </a:extLst>
          </p:cNvPr>
          <p:cNvSpPr txBox="1"/>
          <p:nvPr/>
        </p:nvSpPr>
        <p:spPr>
          <a:xfrm>
            <a:off x="9304950" y="3097978"/>
            <a:ext cx="598194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Highlight 02</a:t>
            </a:r>
          </a:p>
        </p:txBody>
      </p:sp>
      <p:sp>
        <p:nvSpPr>
          <p:cNvPr id="15" name="TextBox 14">
            <a:extLst>
              <a:ext uri="{FF2B5EF4-FFF2-40B4-BE49-F238E27FC236}">
                <a16:creationId xmlns:a16="http://schemas.microsoft.com/office/drawing/2014/main" id="{A23D810C-9B04-6943-AD58-A2C23AFF868F}"/>
              </a:ext>
            </a:extLst>
          </p:cNvPr>
          <p:cNvSpPr txBox="1"/>
          <p:nvPr/>
        </p:nvSpPr>
        <p:spPr>
          <a:xfrm>
            <a:off x="16800907" y="3097978"/>
            <a:ext cx="598194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Highlight 03</a:t>
            </a:r>
          </a:p>
        </p:txBody>
      </p:sp>
      <p:sp>
        <p:nvSpPr>
          <p:cNvPr id="2" name="TextBox 1">
            <a:extLst>
              <a:ext uri="{FF2B5EF4-FFF2-40B4-BE49-F238E27FC236}">
                <a16:creationId xmlns:a16="http://schemas.microsoft.com/office/drawing/2014/main" id="{D6366AA0-E321-71C0-6AFB-C7B3A2228EBB}"/>
              </a:ext>
            </a:extLst>
          </p:cNvPr>
          <p:cNvSpPr txBox="1"/>
          <p:nvPr/>
        </p:nvSpPr>
        <p:spPr>
          <a:xfrm>
            <a:off x="2289971" y="822557"/>
            <a:ext cx="9992638" cy="129573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Financial Highlights</a:t>
            </a:r>
          </a:p>
        </p:txBody>
      </p:sp>
    </p:spTree>
    <p:extLst>
      <p:ext uri="{BB962C8B-B14F-4D97-AF65-F5344CB8AC3E}">
        <p14:creationId xmlns:p14="http://schemas.microsoft.com/office/powerpoint/2010/main" val="3134956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1187EB-1F5D-143E-2FD3-A5D6C0C63B57}"/>
              </a:ext>
            </a:extLst>
          </p:cNvPr>
          <p:cNvSpPr/>
          <p:nvPr/>
        </p:nvSpPr>
        <p:spPr>
          <a:xfrm>
            <a:off x="0" y="3169920"/>
            <a:ext cx="24377650" cy="105460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D147A2B-18C3-3C8D-FB56-C20C7D86BED8}"/>
              </a:ext>
            </a:extLst>
          </p:cNvPr>
          <p:cNvSpPr txBox="1"/>
          <p:nvPr/>
        </p:nvSpPr>
        <p:spPr>
          <a:xfrm>
            <a:off x="1519512" y="5421161"/>
            <a:ext cx="10123848" cy="132594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Key performance metrics (revenue, market share, etc.).</a:t>
            </a:r>
          </a:p>
        </p:txBody>
      </p:sp>
      <p:sp>
        <p:nvSpPr>
          <p:cNvPr id="10" name="TextBox 9">
            <a:extLst>
              <a:ext uri="{FF2B5EF4-FFF2-40B4-BE49-F238E27FC236}">
                <a16:creationId xmlns:a16="http://schemas.microsoft.com/office/drawing/2014/main" id="{CE0A7A04-BA04-0ADB-3C64-50E9DF39B649}"/>
              </a:ext>
            </a:extLst>
          </p:cNvPr>
          <p:cNvSpPr txBox="1"/>
          <p:nvPr/>
        </p:nvSpPr>
        <p:spPr>
          <a:xfrm>
            <a:off x="1533496" y="8250095"/>
            <a:ext cx="10109864"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Summary of market trends and target segments.</a:t>
            </a:r>
          </a:p>
        </p:txBody>
      </p:sp>
      <p:sp>
        <p:nvSpPr>
          <p:cNvPr id="12" name="TextBox 11">
            <a:extLst>
              <a:ext uri="{FF2B5EF4-FFF2-40B4-BE49-F238E27FC236}">
                <a16:creationId xmlns:a16="http://schemas.microsoft.com/office/drawing/2014/main" id="{6AE04626-FE52-3584-E78C-A3405B7E5BD5}"/>
              </a:ext>
            </a:extLst>
          </p:cNvPr>
          <p:cNvSpPr txBox="1"/>
          <p:nvPr/>
        </p:nvSpPr>
        <p:spPr>
          <a:xfrm>
            <a:off x="1519512" y="11131445"/>
            <a:ext cx="10123848"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Clear targets (revenue goals, market expansion, etc.).</a:t>
            </a:r>
          </a:p>
        </p:txBody>
      </p:sp>
      <p:sp>
        <p:nvSpPr>
          <p:cNvPr id="14" name="TextBox 13">
            <a:extLst>
              <a:ext uri="{FF2B5EF4-FFF2-40B4-BE49-F238E27FC236}">
                <a16:creationId xmlns:a16="http://schemas.microsoft.com/office/drawing/2014/main" id="{04AFDF8B-5BC4-2793-F509-AEBFBE6ADF0E}"/>
              </a:ext>
            </a:extLst>
          </p:cNvPr>
          <p:cNvSpPr txBox="1"/>
          <p:nvPr/>
        </p:nvSpPr>
        <p:spPr>
          <a:xfrm>
            <a:off x="12734290" y="5421161"/>
            <a:ext cx="10123848" cy="132594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Overview of planned strategies (product, market, etc.).</a:t>
            </a:r>
          </a:p>
        </p:txBody>
      </p:sp>
      <p:sp>
        <p:nvSpPr>
          <p:cNvPr id="16" name="TextBox 15">
            <a:extLst>
              <a:ext uri="{FF2B5EF4-FFF2-40B4-BE49-F238E27FC236}">
                <a16:creationId xmlns:a16="http://schemas.microsoft.com/office/drawing/2014/main" id="{EBDAB874-9A08-635D-6916-F81ADEED435F}"/>
              </a:ext>
            </a:extLst>
          </p:cNvPr>
          <p:cNvSpPr txBox="1"/>
          <p:nvPr/>
        </p:nvSpPr>
        <p:spPr>
          <a:xfrm>
            <a:off x="12734223" y="8250095"/>
            <a:ext cx="10122602" cy="6817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Allocation of resources to support initiatives.</a:t>
            </a:r>
          </a:p>
        </p:txBody>
      </p:sp>
      <p:sp>
        <p:nvSpPr>
          <p:cNvPr id="18" name="TextBox 17">
            <a:extLst>
              <a:ext uri="{FF2B5EF4-FFF2-40B4-BE49-F238E27FC236}">
                <a16:creationId xmlns:a16="http://schemas.microsoft.com/office/drawing/2014/main" id="{25F42AA2-3AA1-DF7B-F770-2FC650B79EED}"/>
              </a:ext>
            </a:extLst>
          </p:cNvPr>
          <p:cNvSpPr txBox="1"/>
          <p:nvPr/>
        </p:nvSpPr>
        <p:spPr>
          <a:xfrm>
            <a:off x="12734290" y="11110297"/>
            <a:ext cx="10123848"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Approach for tracking progress and evaluating performance.</a:t>
            </a:r>
          </a:p>
        </p:txBody>
      </p:sp>
      <p:sp>
        <p:nvSpPr>
          <p:cNvPr id="3" name="TextBox 2">
            <a:extLst>
              <a:ext uri="{FF2B5EF4-FFF2-40B4-BE49-F238E27FC236}">
                <a16:creationId xmlns:a16="http://schemas.microsoft.com/office/drawing/2014/main" id="{A0D71E35-8381-FB0C-56B3-969B2FBC500B}"/>
              </a:ext>
            </a:extLst>
          </p:cNvPr>
          <p:cNvSpPr txBox="1"/>
          <p:nvPr/>
        </p:nvSpPr>
        <p:spPr>
          <a:xfrm>
            <a:off x="1519512" y="4315184"/>
            <a:ext cx="101238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1. Current Performance Overview</a:t>
            </a:r>
          </a:p>
        </p:txBody>
      </p:sp>
      <p:sp>
        <p:nvSpPr>
          <p:cNvPr id="9" name="TextBox 8">
            <a:extLst>
              <a:ext uri="{FF2B5EF4-FFF2-40B4-BE49-F238E27FC236}">
                <a16:creationId xmlns:a16="http://schemas.microsoft.com/office/drawing/2014/main" id="{A2DB3867-9342-F83B-8E1C-7FEA42D29F80}"/>
              </a:ext>
            </a:extLst>
          </p:cNvPr>
          <p:cNvSpPr txBox="1"/>
          <p:nvPr/>
        </p:nvSpPr>
        <p:spPr>
          <a:xfrm>
            <a:off x="1533495" y="7144118"/>
            <a:ext cx="1010986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2. Market Analysis</a:t>
            </a:r>
          </a:p>
        </p:txBody>
      </p:sp>
      <p:sp>
        <p:nvSpPr>
          <p:cNvPr id="11" name="TextBox 10">
            <a:extLst>
              <a:ext uri="{FF2B5EF4-FFF2-40B4-BE49-F238E27FC236}">
                <a16:creationId xmlns:a16="http://schemas.microsoft.com/office/drawing/2014/main" id="{309C58E1-223C-D4B1-A6E3-928A0566219A}"/>
              </a:ext>
            </a:extLst>
          </p:cNvPr>
          <p:cNvSpPr txBox="1"/>
          <p:nvPr/>
        </p:nvSpPr>
        <p:spPr>
          <a:xfrm>
            <a:off x="1519512" y="10022816"/>
            <a:ext cx="101238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3. Growth Objectives</a:t>
            </a:r>
          </a:p>
        </p:txBody>
      </p:sp>
      <p:sp>
        <p:nvSpPr>
          <p:cNvPr id="13" name="TextBox 12">
            <a:extLst>
              <a:ext uri="{FF2B5EF4-FFF2-40B4-BE49-F238E27FC236}">
                <a16:creationId xmlns:a16="http://schemas.microsoft.com/office/drawing/2014/main" id="{B5CDB91D-9A49-A538-4C5E-27BF29D6A175}"/>
              </a:ext>
            </a:extLst>
          </p:cNvPr>
          <p:cNvSpPr txBox="1"/>
          <p:nvPr/>
        </p:nvSpPr>
        <p:spPr>
          <a:xfrm>
            <a:off x="12734290" y="4315184"/>
            <a:ext cx="101238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4. Strategic Initiatives</a:t>
            </a:r>
          </a:p>
        </p:txBody>
      </p:sp>
      <p:sp>
        <p:nvSpPr>
          <p:cNvPr id="15" name="TextBox 14">
            <a:extLst>
              <a:ext uri="{FF2B5EF4-FFF2-40B4-BE49-F238E27FC236}">
                <a16:creationId xmlns:a16="http://schemas.microsoft.com/office/drawing/2014/main" id="{E319E655-F22E-DB3D-93D1-50D545E9E5BB}"/>
              </a:ext>
            </a:extLst>
          </p:cNvPr>
          <p:cNvSpPr txBox="1"/>
          <p:nvPr/>
        </p:nvSpPr>
        <p:spPr>
          <a:xfrm>
            <a:off x="12734223" y="7144118"/>
            <a:ext cx="10122602"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5. Resource Allocation</a:t>
            </a:r>
          </a:p>
        </p:txBody>
      </p:sp>
      <p:sp>
        <p:nvSpPr>
          <p:cNvPr id="17" name="TextBox 16">
            <a:extLst>
              <a:ext uri="{FF2B5EF4-FFF2-40B4-BE49-F238E27FC236}">
                <a16:creationId xmlns:a16="http://schemas.microsoft.com/office/drawing/2014/main" id="{C65E1A7A-0CFB-6174-BF1F-F95CCB7EA94A}"/>
              </a:ext>
            </a:extLst>
          </p:cNvPr>
          <p:cNvSpPr txBox="1"/>
          <p:nvPr/>
        </p:nvSpPr>
        <p:spPr>
          <a:xfrm>
            <a:off x="12734290" y="10022816"/>
            <a:ext cx="101238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6. Monitoring and Evaluation</a:t>
            </a:r>
          </a:p>
        </p:txBody>
      </p:sp>
      <p:sp>
        <p:nvSpPr>
          <p:cNvPr id="2" name="TextBox 1">
            <a:extLst>
              <a:ext uri="{FF2B5EF4-FFF2-40B4-BE49-F238E27FC236}">
                <a16:creationId xmlns:a16="http://schemas.microsoft.com/office/drawing/2014/main" id="{6B2BCD19-FF97-0D77-F9F1-9E3B9CA4D498}"/>
              </a:ext>
            </a:extLst>
          </p:cNvPr>
          <p:cNvSpPr txBox="1"/>
          <p:nvPr/>
        </p:nvSpPr>
        <p:spPr>
          <a:xfrm>
            <a:off x="1533496" y="1255665"/>
            <a:ext cx="21324642" cy="129573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r>
              <a:rPr lang="en-US" dirty="0"/>
              <a:t>Growth and Expansion Plans</a:t>
            </a:r>
          </a:p>
        </p:txBody>
      </p:sp>
    </p:spTree>
    <p:extLst>
      <p:ext uri="{BB962C8B-B14F-4D97-AF65-F5344CB8AC3E}">
        <p14:creationId xmlns:p14="http://schemas.microsoft.com/office/powerpoint/2010/main" val="3253109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Placeholder 24" descr="A person in an orange blazer sitting at a table&#10;&#10;Description automatically generated">
            <a:extLst>
              <a:ext uri="{FF2B5EF4-FFF2-40B4-BE49-F238E27FC236}">
                <a16:creationId xmlns:a16="http://schemas.microsoft.com/office/drawing/2014/main" id="{1E4FE77C-FDC5-7114-8E66-0DC5D2A02D3D}"/>
              </a:ext>
            </a:extLst>
          </p:cNvPr>
          <p:cNvPicPr>
            <a:picLocks noGrp="1" noChangeAspect="1"/>
          </p:cNvPicPr>
          <p:nvPr>
            <p:ph type="pic" sz="quarter" idx="30"/>
          </p:nvPr>
        </p:nvPicPr>
        <p:blipFill>
          <a:blip r:embed="rId2" cstate="email">
            <a:extLst>
              <a:ext uri="{28A0092B-C50C-407E-A947-70E740481C1C}">
                <a14:useLocalDpi xmlns:a14="http://schemas.microsoft.com/office/drawing/2010/main" val="0"/>
              </a:ext>
            </a:extLst>
          </a:blip>
          <a:srcRect l="15324" r="46984" b="43542"/>
          <a:stretch/>
        </p:blipFill>
        <p:spPr>
          <a:xfrm>
            <a:off x="10287649" y="9047459"/>
            <a:ext cx="2452214" cy="2452214"/>
          </a:xfrm>
        </p:spPr>
      </p:pic>
      <p:pic>
        <p:nvPicPr>
          <p:cNvPr id="16" name="Picture Placeholder 15" descr="A person standing next to a shelf&#10;&#10;Description automatically generated">
            <a:extLst>
              <a:ext uri="{FF2B5EF4-FFF2-40B4-BE49-F238E27FC236}">
                <a16:creationId xmlns:a16="http://schemas.microsoft.com/office/drawing/2014/main" id="{7CDE377F-DD36-79F5-3468-0E3FB8D69624}"/>
              </a:ext>
            </a:extLst>
          </p:cNvPr>
          <p:cNvPicPr>
            <a:picLocks noGrp="1" noChangeAspect="1"/>
          </p:cNvPicPr>
          <p:nvPr>
            <p:ph type="pic" sz="quarter" idx="29"/>
          </p:nvPr>
        </p:nvPicPr>
        <p:blipFill>
          <a:blip r:embed="rId3" cstate="email">
            <a:extLst>
              <a:ext uri="{28A0092B-C50C-407E-A947-70E740481C1C}">
                <a14:useLocalDpi xmlns:a14="http://schemas.microsoft.com/office/drawing/2010/main" val="0"/>
              </a:ext>
            </a:extLst>
          </a:blip>
          <a:srcRect l="10230" r="48596" b="38366"/>
          <a:stretch/>
        </p:blipFill>
        <p:spPr>
          <a:xfrm>
            <a:off x="2119048" y="4998442"/>
            <a:ext cx="2452214" cy="2452214"/>
          </a:xfrm>
        </p:spPr>
      </p:pic>
      <p:pic>
        <p:nvPicPr>
          <p:cNvPr id="23" name="Picture Placeholder 22" descr="A person holding a computer&#10;&#10;Description automatically generated">
            <a:extLst>
              <a:ext uri="{FF2B5EF4-FFF2-40B4-BE49-F238E27FC236}">
                <a16:creationId xmlns:a16="http://schemas.microsoft.com/office/drawing/2014/main" id="{7DFA2506-3CA9-8570-5F01-543585D2ABF6}"/>
              </a:ext>
            </a:extLst>
          </p:cNvPr>
          <p:cNvPicPr>
            <a:picLocks noGrp="1" noChangeAspect="1"/>
          </p:cNvPicPr>
          <p:nvPr>
            <p:ph type="pic" sz="quarter" idx="31"/>
          </p:nvPr>
        </p:nvPicPr>
        <p:blipFill>
          <a:blip r:embed="rId4" cstate="email">
            <a:extLst>
              <a:ext uri="{28A0092B-C50C-407E-A947-70E740481C1C}">
                <a14:useLocalDpi xmlns:a14="http://schemas.microsoft.com/office/drawing/2010/main" val="0"/>
              </a:ext>
            </a:extLst>
          </a:blip>
          <a:srcRect l="36480" t="21863" r="7827" b="41033"/>
          <a:stretch/>
        </p:blipFill>
        <p:spPr>
          <a:xfrm>
            <a:off x="10287649" y="4998442"/>
            <a:ext cx="2452214" cy="2452214"/>
          </a:xfrm>
        </p:spPr>
      </p:pic>
      <p:pic>
        <p:nvPicPr>
          <p:cNvPr id="20" name="Picture Placeholder 19" descr="A person in a purple shirt and scarf holding a tablet&#10;&#10;Description automatically generated">
            <a:extLst>
              <a:ext uri="{FF2B5EF4-FFF2-40B4-BE49-F238E27FC236}">
                <a16:creationId xmlns:a16="http://schemas.microsoft.com/office/drawing/2014/main" id="{F6C8F3DC-3081-E731-4BB2-4D97DD60FAD4}"/>
              </a:ext>
            </a:extLst>
          </p:cNvPr>
          <p:cNvPicPr>
            <a:picLocks noGrp="1" noChangeAspect="1"/>
          </p:cNvPicPr>
          <p:nvPr>
            <p:ph type="pic" sz="quarter" idx="32"/>
          </p:nvPr>
        </p:nvPicPr>
        <p:blipFill>
          <a:blip r:embed="rId5" cstate="email">
            <a:extLst>
              <a:ext uri="{28A0092B-C50C-407E-A947-70E740481C1C}">
                <a14:useLocalDpi xmlns:a14="http://schemas.microsoft.com/office/drawing/2010/main" val="0"/>
              </a:ext>
            </a:extLst>
          </a:blip>
          <a:srcRect l="4951" t="8992" r="28250" b="46446"/>
          <a:stretch/>
        </p:blipFill>
        <p:spPr>
          <a:xfrm>
            <a:off x="10287649" y="737636"/>
            <a:ext cx="2452214" cy="2452214"/>
          </a:xfrm>
        </p:spPr>
      </p:pic>
      <p:pic>
        <p:nvPicPr>
          <p:cNvPr id="40" name="Picture Placeholder 39" descr="A person in a suit standing on a street&#10;&#10;Description automatically generated">
            <a:extLst>
              <a:ext uri="{FF2B5EF4-FFF2-40B4-BE49-F238E27FC236}">
                <a16:creationId xmlns:a16="http://schemas.microsoft.com/office/drawing/2014/main" id="{D0C9D989-F840-C85E-A6A7-4702C731860A}"/>
              </a:ext>
            </a:extLst>
          </p:cNvPr>
          <p:cNvPicPr>
            <a:picLocks noGrp="1" noChangeAspect="1"/>
          </p:cNvPicPr>
          <p:nvPr>
            <p:ph type="pic" sz="quarter" idx="33"/>
          </p:nvPr>
        </p:nvPicPr>
        <p:blipFill>
          <a:blip r:embed="rId6" cstate="email">
            <a:extLst>
              <a:ext uri="{28A0092B-C50C-407E-A947-70E740481C1C}">
                <a14:useLocalDpi xmlns:a14="http://schemas.microsoft.com/office/drawing/2010/main" val="0"/>
              </a:ext>
            </a:extLst>
          </a:blip>
          <a:srcRect l="56649" t="4507" r="15180" b="53253"/>
          <a:stretch/>
        </p:blipFill>
        <p:spPr>
          <a:xfrm>
            <a:off x="18485054" y="737636"/>
            <a:ext cx="2452214" cy="2452214"/>
          </a:xfrm>
        </p:spPr>
      </p:pic>
      <p:pic>
        <p:nvPicPr>
          <p:cNvPr id="34" name="Picture Placeholder 33" descr="A person wearing glasses and a black jacket&#10;&#10;Description automatically generated">
            <a:extLst>
              <a:ext uri="{FF2B5EF4-FFF2-40B4-BE49-F238E27FC236}">
                <a16:creationId xmlns:a16="http://schemas.microsoft.com/office/drawing/2014/main" id="{C01A9734-478B-9680-FFF8-E6C640B9FBE5}"/>
              </a:ext>
            </a:extLst>
          </p:cNvPr>
          <p:cNvPicPr>
            <a:picLocks noGrp="1" noChangeAspect="1"/>
          </p:cNvPicPr>
          <p:nvPr>
            <p:ph type="pic" sz="quarter" idx="34"/>
          </p:nvPr>
        </p:nvPicPr>
        <p:blipFill>
          <a:blip r:embed="rId7" cstate="email">
            <a:extLst>
              <a:ext uri="{28A0092B-C50C-407E-A947-70E740481C1C}">
                <a14:useLocalDpi xmlns:a14="http://schemas.microsoft.com/office/drawing/2010/main" val="0"/>
              </a:ext>
            </a:extLst>
          </a:blip>
          <a:srcRect t="4486" b="28854"/>
          <a:stretch/>
        </p:blipFill>
        <p:spPr>
          <a:xfrm>
            <a:off x="18485054" y="9047459"/>
            <a:ext cx="2452214" cy="2452214"/>
          </a:xfrm>
        </p:spPr>
      </p:pic>
      <p:pic>
        <p:nvPicPr>
          <p:cNvPr id="36" name="Picture Placeholder 35" descr="A person with her arms crossed&#10;&#10;Description automatically generated">
            <a:extLst>
              <a:ext uri="{FF2B5EF4-FFF2-40B4-BE49-F238E27FC236}">
                <a16:creationId xmlns:a16="http://schemas.microsoft.com/office/drawing/2014/main" id="{D09D5CC1-28E2-9E0A-0E8F-382CD7C77E84}"/>
              </a:ext>
            </a:extLst>
          </p:cNvPr>
          <p:cNvPicPr>
            <a:picLocks noGrp="1" noChangeAspect="1"/>
          </p:cNvPicPr>
          <p:nvPr>
            <p:ph type="pic" sz="quarter" idx="28"/>
          </p:nvPr>
        </p:nvPicPr>
        <p:blipFill>
          <a:blip r:embed="rId8" cstate="email">
            <a:extLst>
              <a:ext uri="{28A0092B-C50C-407E-A947-70E740481C1C}">
                <a14:useLocalDpi xmlns:a14="http://schemas.microsoft.com/office/drawing/2010/main" val="0"/>
              </a:ext>
            </a:extLst>
          </a:blip>
          <a:srcRect l="22497" t="19438" r="26430" b="46533"/>
          <a:stretch/>
        </p:blipFill>
        <p:spPr>
          <a:xfrm>
            <a:off x="18485054" y="4998442"/>
            <a:ext cx="2452214" cy="2452214"/>
          </a:xfrm>
        </p:spPr>
      </p:pic>
      <p:cxnSp>
        <p:nvCxnSpPr>
          <p:cNvPr id="19" name="Straight Connector 18">
            <a:extLst>
              <a:ext uri="{FF2B5EF4-FFF2-40B4-BE49-F238E27FC236}">
                <a16:creationId xmlns:a16="http://schemas.microsoft.com/office/drawing/2014/main" id="{9E55CC66-4574-32D0-2D8B-C8A02EFA57F8}"/>
              </a:ext>
            </a:extLst>
          </p:cNvPr>
          <p:cNvCxnSpPr/>
          <p:nvPr/>
        </p:nvCxnSpPr>
        <p:spPr>
          <a:xfrm>
            <a:off x="6611815" y="2046967"/>
            <a:ext cx="0" cy="81521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9B4A1A1-C053-62A6-C717-17DB97AD205B}"/>
              </a:ext>
            </a:extLst>
          </p:cNvPr>
          <p:cNvCxnSpPr>
            <a:cxnSpLocks/>
          </p:cNvCxnSpPr>
          <p:nvPr/>
        </p:nvCxnSpPr>
        <p:spPr>
          <a:xfrm>
            <a:off x="15404122" y="2046967"/>
            <a:ext cx="0" cy="39786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A29E0C5-D654-003D-E47C-C5064E17DADF}"/>
              </a:ext>
            </a:extLst>
          </p:cNvPr>
          <p:cNvCxnSpPr/>
          <p:nvPr/>
        </p:nvCxnSpPr>
        <p:spPr>
          <a:xfrm>
            <a:off x="6611815" y="2046967"/>
            <a:ext cx="18114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AC6F643-2509-C673-879D-73C20B8E1535}"/>
              </a:ext>
            </a:extLst>
          </p:cNvPr>
          <p:cNvCxnSpPr>
            <a:cxnSpLocks/>
          </p:cNvCxnSpPr>
          <p:nvPr/>
        </p:nvCxnSpPr>
        <p:spPr>
          <a:xfrm>
            <a:off x="4947138" y="6189784"/>
            <a:ext cx="34761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33C1D88-2E32-8BF5-F75C-A60FC6278DDC}"/>
              </a:ext>
            </a:extLst>
          </p:cNvPr>
          <p:cNvCxnSpPr/>
          <p:nvPr/>
        </p:nvCxnSpPr>
        <p:spPr>
          <a:xfrm>
            <a:off x="6611815" y="10198485"/>
            <a:ext cx="18114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1123599-FA5A-D5F7-EBE2-7B0FA7EC698A}"/>
              </a:ext>
            </a:extLst>
          </p:cNvPr>
          <p:cNvCxnSpPr>
            <a:cxnSpLocks/>
          </p:cNvCxnSpPr>
          <p:nvPr/>
        </p:nvCxnSpPr>
        <p:spPr>
          <a:xfrm>
            <a:off x="14008848" y="2046967"/>
            <a:ext cx="28020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8CD731F-FC04-07E9-9756-134BF3D22A03}"/>
              </a:ext>
            </a:extLst>
          </p:cNvPr>
          <p:cNvCxnSpPr/>
          <p:nvPr/>
        </p:nvCxnSpPr>
        <p:spPr>
          <a:xfrm>
            <a:off x="15404122" y="6025662"/>
            <a:ext cx="140677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009FD68-7933-8F42-D331-1125158A9775}"/>
              </a:ext>
            </a:extLst>
          </p:cNvPr>
          <p:cNvCxnSpPr>
            <a:cxnSpLocks/>
          </p:cNvCxnSpPr>
          <p:nvPr/>
        </p:nvCxnSpPr>
        <p:spPr>
          <a:xfrm>
            <a:off x="13380720" y="10289925"/>
            <a:ext cx="3430172" cy="123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51010F9-1A77-DD1A-FCC7-6B24D19E9FBB}"/>
              </a:ext>
            </a:extLst>
          </p:cNvPr>
          <p:cNvCxnSpPr>
            <a:cxnSpLocks/>
          </p:cNvCxnSpPr>
          <p:nvPr/>
        </p:nvCxnSpPr>
        <p:spPr>
          <a:xfrm>
            <a:off x="15404122" y="9774702"/>
            <a:ext cx="0" cy="1055076"/>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57CA428-C1EA-A639-605E-DA3EB86A6E11}"/>
              </a:ext>
            </a:extLst>
          </p:cNvPr>
          <p:cNvSpPr txBox="1"/>
          <p:nvPr/>
        </p:nvSpPr>
        <p:spPr>
          <a:xfrm>
            <a:off x="2538149" y="7885560"/>
            <a:ext cx="1614010" cy="754053"/>
          </a:xfrm>
          <a:prstGeom prst="rect">
            <a:avLst/>
          </a:prstGeom>
          <a:noFill/>
        </p:spPr>
        <p:txBody>
          <a:bodyPr wrap="square" rtlCol="0" anchor="b">
            <a:spAutoFit/>
          </a:bodyPr>
          <a:lstStyle>
            <a:defPPr>
              <a:defRPr lang="en-US"/>
            </a:defPPr>
            <a:lvl1pPr algn="ct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CEO</a:t>
            </a:r>
          </a:p>
        </p:txBody>
      </p:sp>
      <p:sp>
        <p:nvSpPr>
          <p:cNvPr id="12" name="TextBox 11">
            <a:extLst>
              <a:ext uri="{FF2B5EF4-FFF2-40B4-BE49-F238E27FC236}">
                <a16:creationId xmlns:a16="http://schemas.microsoft.com/office/drawing/2014/main" id="{5FD47F3B-5DE1-1B3A-6564-AF2787896EC1}"/>
              </a:ext>
            </a:extLst>
          </p:cNvPr>
          <p:cNvSpPr txBox="1"/>
          <p:nvPr/>
        </p:nvSpPr>
        <p:spPr>
          <a:xfrm>
            <a:off x="9018662" y="3738349"/>
            <a:ext cx="499018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Brand Director</a:t>
            </a:r>
          </a:p>
        </p:txBody>
      </p:sp>
      <p:sp>
        <p:nvSpPr>
          <p:cNvPr id="10" name="TextBox 9">
            <a:extLst>
              <a:ext uri="{FF2B5EF4-FFF2-40B4-BE49-F238E27FC236}">
                <a16:creationId xmlns:a16="http://schemas.microsoft.com/office/drawing/2014/main" id="{741534CF-B7BC-CD04-A6CF-0A36AF3F77DD}"/>
              </a:ext>
            </a:extLst>
          </p:cNvPr>
          <p:cNvSpPr txBox="1"/>
          <p:nvPr/>
        </p:nvSpPr>
        <p:spPr>
          <a:xfrm>
            <a:off x="9018662" y="7885560"/>
            <a:ext cx="499018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Design Director</a:t>
            </a:r>
          </a:p>
        </p:txBody>
      </p:sp>
      <p:sp>
        <p:nvSpPr>
          <p:cNvPr id="13" name="TextBox 12">
            <a:extLst>
              <a:ext uri="{FF2B5EF4-FFF2-40B4-BE49-F238E27FC236}">
                <a16:creationId xmlns:a16="http://schemas.microsoft.com/office/drawing/2014/main" id="{28FAF1A5-7344-330E-36C3-E682E3F6F4F7}"/>
              </a:ext>
            </a:extLst>
          </p:cNvPr>
          <p:cNvSpPr txBox="1"/>
          <p:nvPr/>
        </p:nvSpPr>
        <p:spPr>
          <a:xfrm>
            <a:off x="8423287" y="11978166"/>
            <a:ext cx="6180937"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Marketing Director</a:t>
            </a:r>
          </a:p>
        </p:txBody>
      </p:sp>
      <p:sp>
        <p:nvSpPr>
          <p:cNvPr id="14" name="TextBox 13">
            <a:extLst>
              <a:ext uri="{FF2B5EF4-FFF2-40B4-BE49-F238E27FC236}">
                <a16:creationId xmlns:a16="http://schemas.microsoft.com/office/drawing/2014/main" id="{1BEB1407-9E20-B3D0-DC86-17CD5EACC7E3}"/>
              </a:ext>
            </a:extLst>
          </p:cNvPr>
          <p:cNvSpPr txBox="1"/>
          <p:nvPr/>
        </p:nvSpPr>
        <p:spPr>
          <a:xfrm>
            <a:off x="17216067" y="3738349"/>
            <a:ext cx="499018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Brand Designer</a:t>
            </a:r>
          </a:p>
        </p:txBody>
      </p:sp>
      <p:sp>
        <p:nvSpPr>
          <p:cNvPr id="15" name="TextBox 14">
            <a:extLst>
              <a:ext uri="{FF2B5EF4-FFF2-40B4-BE49-F238E27FC236}">
                <a16:creationId xmlns:a16="http://schemas.microsoft.com/office/drawing/2014/main" id="{A844A97B-8DE6-01A2-ED7D-5A694B5141BE}"/>
              </a:ext>
            </a:extLst>
          </p:cNvPr>
          <p:cNvSpPr txBox="1"/>
          <p:nvPr/>
        </p:nvSpPr>
        <p:spPr>
          <a:xfrm>
            <a:off x="17216067" y="7885560"/>
            <a:ext cx="499018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Brand Designer</a:t>
            </a:r>
          </a:p>
        </p:txBody>
      </p:sp>
      <p:sp>
        <p:nvSpPr>
          <p:cNvPr id="17" name="TextBox 16">
            <a:extLst>
              <a:ext uri="{FF2B5EF4-FFF2-40B4-BE49-F238E27FC236}">
                <a16:creationId xmlns:a16="http://schemas.microsoft.com/office/drawing/2014/main" id="{DFCF5714-59C2-16F4-27C3-2A0577691D92}"/>
              </a:ext>
            </a:extLst>
          </p:cNvPr>
          <p:cNvSpPr txBox="1"/>
          <p:nvPr/>
        </p:nvSpPr>
        <p:spPr>
          <a:xfrm>
            <a:off x="16291176" y="11978166"/>
            <a:ext cx="6839969"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lnSpc>
                <a:spcPct val="110000"/>
              </a:lnSpc>
            </a:pPr>
            <a:r>
              <a:rPr lang="en-US" dirty="0"/>
              <a:t>Marketing Specialist</a:t>
            </a:r>
          </a:p>
        </p:txBody>
      </p:sp>
    </p:spTree>
    <p:extLst>
      <p:ext uri="{BB962C8B-B14F-4D97-AF65-F5344CB8AC3E}">
        <p14:creationId xmlns:p14="http://schemas.microsoft.com/office/powerpoint/2010/main" val="4103243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Graphic 4">
            <a:extLst>
              <a:ext uri="{FF2B5EF4-FFF2-40B4-BE49-F238E27FC236}">
                <a16:creationId xmlns:a16="http://schemas.microsoft.com/office/drawing/2014/main" id="{F8014E1A-44EE-A830-818C-A1F20A6CC881}"/>
              </a:ext>
            </a:extLst>
          </p:cNvPr>
          <p:cNvSpPr/>
          <p:nvPr/>
        </p:nvSpPr>
        <p:spPr>
          <a:xfrm>
            <a:off x="5526342" y="8149271"/>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5" name="Oval 4">
            <a:extLst>
              <a:ext uri="{FF2B5EF4-FFF2-40B4-BE49-F238E27FC236}">
                <a16:creationId xmlns:a16="http://schemas.microsoft.com/office/drawing/2014/main" id="{44BF4B2E-0F98-F046-F744-D29CF0853419}"/>
              </a:ext>
            </a:extLst>
          </p:cNvPr>
          <p:cNvSpPr/>
          <p:nvPr/>
        </p:nvSpPr>
        <p:spPr>
          <a:xfrm>
            <a:off x="4195382" y="10067421"/>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2470FE1-B163-B5EB-6ADD-497E128796AD}"/>
              </a:ext>
            </a:extLst>
          </p:cNvPr>
          <p:cNvSpPr txBox="1"/>
          <p:nvPr/>
        </p:nvSpPr>
        <p:spPr>
          <a:xfrm>
            <a:off x="12378343" y="3076084"/>
            <a:ext cx="10478482"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We invest in communities through philanthropy and engagement, addressing social issues and supporting organizations.</a:t>
            </a:r>
          </a:p>
        </p:txBody>
      </p:sp>
      <p:sp>
        <p:nvSpPr>
          <p:cNvPr id="9" name="TextBox 8">
            <a:extLst>
              <a:ext uri="{FF2B5EF4-FFF2-40B4-BE49-F238E27FC236}">
                <a16:creationId xmlns:a16="http://schemas.microsoft.com/office/drawing/2014/main" id="{544976AA-3A84-0ECC-D332-E6ACEDF15F0F}"/>
              </a:ext>
            </a:extLst>
          </p:cNvPr>
          <p:cNvSpPr txBox="1"/>
          <p:nvPr/>
        </p:nvSpPr>
        <p:spPr>
          <a:xfrm>
            <a:off x="12360732" y="6642274"/>
            <a:ext cx="10496815"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We prioritize eco-friendly practices, from energy efficiency to waste reduction, ensuring a greener future for all.</a:t>
            </a:r>
          </a:p>
        </p:txBody>
      </p:sp>
      <p:sp>
        <p:nvSpPr>
          <p:cNvPr id="11" name="TextBox 10">
            <a:extLst>
              <a:ext uri="{FF2B5EF4-FFF2-40B4-BE49-F238E27FC236}">
                <a16:creationId xmlns:a16="http://schemas.microsoft.com/office/drawing/2014/main" id="{FC762A49-898B-EC69-46D9-650815F22EF6}"/>
              </a:ext>
            </a:extLst>
          </p:cNvPr>
          <p:cNvSpPr txBox="1"/>
          <p:nvPr/>
        </p:nvSpPr>
        <p:spPr>
          <a:xfrm>
            <a:off x="12378343" y="9952751"/>
            <a:ext cx="10478482"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Integrity is our compass. We uphold ethical standards in all operations, fostering trust and accountability.</a:t>
            </a:r>
          </a:p>
        </p:txBody>
      </p:sp>
      <p:sp>
        <p:nvSpPr>
          <p:cNvPr id="7" name="TextBox 6">
            <a:extLst>
              <a:ext uri="{FF2B5EF4-FFF2-40B4-BE49-F238E27FC236}">
                <a16:creationId xmlns:a16="http://schemas.microsoft.com/office/drawing/2014/main" id="{A9C7CBCB-ED98-945F-4E9F-9064127A13C3}"/>
              </a:ext>
            </a:extLst>
          </p:cNvPr>
          <p:cNvSpPr txBox="1"/>
          <p:nvPr/>
        </p:nvSpPr>
        <p:spPr>
          <a:xfrm>
            <a:off x="12360732" y="5653948"/>
            <a:ext cx="10496815"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2. Environmental Sustainability</a:t>
            </a:r>
          </a:p>
        </p:txBody>
      </p:sp>
      <p:sp>
        <p:nvSpPr>
          <p:cNvPr id="10" name="TextBox 9">
            <a:extLst>
              <a:ext uri="{FF2B5EF4-FFF2-40B4-BE49-F238E27FC236}">
                <a16:creationId xmlns:a16="http://schemas.microsoft.com/office/drawing/2014/main" id="{FA312E7C-D38D-4D70-F44A-B1C6B1F26837}"/>
              </a:ext>
            </a:extLst>
          </p:cNvPr>
          <p:cNvSpPr txBox="1"/>
          <p:nvPr/>
        </p:nvSpPr>
        <p:spPr>
          <a:xfrm>
            <a:off x="12378343" y="8964425"/>
            <a:ext cx="10478482"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3. Ethical Business Practices</a:t>
            </a:r>
          </a:p>
        </p:txBody>
      </p:sp>
      <p:sp>
        <p:nvSpPr>
          <p:cNvPr id="3" name="TextBox 2">
            <a:extLst>
              <a:ext uri="{FF2B5EF4-FFF2-40B4-BE49-F238E27FC236}">
                <a16:creationId xmlns:a16="http://schemas.microsoft.com/office/drawing/2014/main" id="{82642260-8BAC-80D0-5F1D-502EAF2E247F}"/>
              </a:ext>
            </a:extLst>
          </p:cNvPr>
          <p:cNvSpPr txBox="1"/>
          <p:nvPr/>
        </p:nvSpPr>
        <p:spPr>
          <a:xfrm>
            <a:off x="12378343" y="1410650"/>
            <a:ext cx="10478482" cy="1431161"/>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1. Community Engagement and Philanthropy</a:t>
            </a:r>
          </a:p>
        </p:txBody>
      </p:sp>
      <p:sp>
        <p:nvSpPr>
          <p:cNvPr id="2" name="TextBox 1">
            <a:extLst>
              <a:ext uri="{FF2B5EF4-FFF2-40B4-BE49-F238E27FC236}">
                <a16:creationId xmlns:a16="http://schemas.microsoft.com/office/drawing/2014/main" id="{D0EC305D-5360-A31E-854F-FB49C94D688B}"/>
              </a:ext>
            </a:extLst>
          </p:cNvPr>
          <p:cNvSpPr txBox="1"/>
          <p:nvPr/>
        </p:nvSpPr>
        <p:spPr>
          <a:xfrm>
            <a:off x="1520103" y="1684736"/>
            <a:ext cx="9112038" cy="384412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Corporate Social Responsibility (CSR)</a:t>
            </a:r>
          </a:p>
        </p:txBody>
      </p:sp>
    </p:spTree>
    <p:extLst>
      <p:ext uri="{BB962C8B-B14F-4D97-AF65-F5344CB8AC3E}">
        <p14:creationId xmlns:p14="http://schemas.microsoft.com/office/powerpoint/2010/main" val="1752658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F954FD0E-462C-A8B3-F537-6A7B34777058}"/>
              </a:ext>
            </a:extLst>
          </p:cNvPr>
          <p:cNvCxnSpPr/>
          <p:nvPr/>
        </p:nvCxnSpPr>
        <p:spPr>
          <a:xfrm>
            <a:off x="1266037" y="6858000"/>
            <a:ext cx="678068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849BA5-2179-82DF-C55C-36A57A0165FE}"/>
              </a:ext>
            </a:extLst>
          </p:cNvPr>
          <p:cNvCxnSpPr/>
          <p:nvPr/>
        </p:nvCxnSpPr>
        <p:spPr>
          <a:xfrm>
            <a:off x="8540597" y="6858000"/>
            <a:ext cx="678068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8730C8A-0E05-160C-593F-81B6B70A43C8}"/>
              </a:ext>
            </a:extLst>
          </p:cNvPr>
          <p:cNvCxnSpPr>
            <a:cxnSpLocks/>
          </p:cNvCxnSpPr>
          <p:nvPr/>
        </p:nvCxnSpPr>
        <p:spPr>
          <a:xfrm>
            <a:off x="15710105" y="6858000"/>
            <a:ext cx="71467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Graphic 4">
            <a:extLst>
              <a:ext uri="{FF2B5EF4-FFF2-40B4-BE49-F238E27FC236}">
                <a16:creationId xmlns:a16="http://schemas.microsoft.com/office/drawing/2014/main" id="{EB772CFB-13AE-2179-2F55-583240C24E2D}"/>
              </a:ext>
            </a:extLst>
          </p:cNvPr>
          <p:cNvSpPr/>
          <p:nvPr/>
        </p:nvSpPr>
        <p:spPr>
          <a:xfrm flipV="1">
            <a:off x="18638806" y="-27386"/>
            <a:ext cx="4218018" cy="4213305"/>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9" name="Oval 18">
            <a:extLst>
              <a:ext uri="{FF2B5EF4-FFF2-40B4-BE49-F238E27FC236}">
                <a16:creationId xmlns:a16="http://schemas.microsoft.com/office/drawing/2014/main" id="{F04C48B6-20F3-B32A-5FE8-CB0731BFAAF5}"/>
              </a:ext>
            </a:extLst>
          </p:cNvPr>
          <p:cNvSpPr/>
          <p:nvPr/>
        </p:nvSpPr>
        <p:spPr>
          <a:xfrm>
            <a:off x="16621545" y="287384"/>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A687F18-4A2D-F32E-6B4B-4F8D2CF9F67E}"/>
              </a:ext>
            </a:extLst>
          </p:cNvPr>
          <p:cNvSpPr txBox="1"/>
          <p:nvPr/>
        </p:nvSpPr>
        <p:spPr>
          <a:xfrm>
            <a:off x="1534977" y="7233915"/>
            <a:ext cx="6948000" cy="350846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latin typeface="Poppins" panose="00000800000000000000" pitchFamily="2" charset="0"/>
                <a:cs typeface="Poppins" panose="00000800000000000000" pitchFamily="2" charset="0"/>
              </a:rPr>
              <a:t>[Award Name 1]: </a:t>
            </a:r>
            <a:r>
              <a:rPr lang="en-US" dirty="0"/>
              <a:t>Description of the award and its significance.</a:t>
            </a:r>
          </a:p>
          <a:p>
            <a:r>
              <a:rPr lang="en-US" dirty="0">
                <a:latin typeface="Poppins" panose="00000800000000000000" pitchFamily="2" charset="0"/>
                <a:cs typeface="Poppins" panose="00000800000000000000" pitchFamily="2" charset="0"/>
              </a:rPr>
              <a:t>[Award Name 2]: </a:t>
            </a:r>
            <a:r>
              <a:rPr lang="en-US" dirty="0"/>
              <a:t>Description of the award and its significance.</a:t>
            </a:r>
          </a:p>
        </p:txBody>
      </p:sp>
      <p:sp>
        <p:nvSpPr>
          <p:cNvPr id="5" name="TextBox 4">
            <a:extLst>
              <a:ext uri="{FF2B5EF4-FFF2-40B4-BE49-F238E27FC236}">
                <a16:creationId xmlns:a16="http://schemas.microsoft.com/office/drawing/2014/main" id="{E37EDA25-4C88-DD5E-3678-D0121A467761}"/>
              </a:ext>
            </a:extLst>
          </p:cNvPr>
          <p:cNvSpPr txBox="1"/>
          <p:nvPr/>
        </p:nvSpPr>
        <p:spPr>
          <a:xfrm>
            <a:off x="8712123" y="7233915"/>
            <a:ext cx="6948000" cy="350846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latin typeface="Poppins" panose="00000800000000000000" pitchFamily="2" charset="0"/>
                <a:cs typeface="Poppins" panose="00000800000000000000" pitchFamily="2" charset="0"/>
              </a:rPr>
              <a:t>[Award Name 1]: </a:t>
            </a:r>
            <a:r>
              <a:rPr lang="en-US" dirty="0"/>
              <a:t>Description of the award and its significance.</a:t>
            </a:r>
          </a:p>
          <a:p>
            <a:r>
              <a:rPr lang="en-US" dirty="0">
                <a:latin typeface="Poppins" panose="00000800000000000000" pitchFamily="2" charset="0"/>
                <a:cs typeface="Poppins" panose="00000800000000000000" pitchFamily="2" charset="0"/>
              </a:rPr>
              <a:t>[Award Name 2]: </a:t>
            </a:r>
            <a:r>
              <a:rPr lang="en-US" dirty="0"/>
              <a:t>Description of the award and its significance.</a:t>
            </a:r>
          </a:p>
        </p:txBody>
      </p:sp>
      <p:sp>
        <p:nvSpPr>
          <p:cNvPr id="9" name="TextBox 8">
            <a:extLst>
              <a:ext uri="{FF2B5EF4-FFF2-40B4-BE49-F238E27FC236}">
                <a16:creationId xmlns:a16="http://schemas.microsoft.com/office/drawing/2014/main" id="{439204DA-281A-0D27-0EAF-8F88E0648240}"/>
              </a:ext>
            </a:extLst>
          </p:cNvPr>
          <p:cNvSpPr txBox="1"/>
          <p:nvPr/>
        </p:nvSpPr>
        <p:spPr>
          <a:xfrm>
            <a:off x="15889270" y="7233915"/>
            <a:ext cx="6948000" cy="350846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latin typeface="Poppins" panose="00000800000000000000" pitchFamily="2" charset="0"/>
                <a:cs typeface="Poppins" panose="00000800000000000000" pitchFamily="2" charset="0"/>
              </a:rPr>
              <a:t>[Award Name 1]: </a:t>
            </a:r>
            <a:r>
              <a:rPr lang="en-US" dirty="0"/>
              <a:t>Description of the award and its significance.</a:t>
            </a:r>
          </a:p>
          <a:p>
            <a:r>
              <a:rPr lang="en-US" dirty="0">
                <a:latin typeface="Poppins" panose="00000800000000000000" pitchFamily="2" charset="0"/>
                <a:cs typeface="Poppins" panose="00000800000000000000" pitchFamily="2" charset="0"/>
              </a:rPr>
              <a:t>[Award Name 2]: </a:t>
            </a:r>
            <a:r>
              <a:rPr lang="en-US" dirty="0"/>
              <a:t>Description of the award and its significance.</a:t>
            </a:r>
          </a:p>
        </p:txBody>
      </p:sp>
      <p:sp>
        <p:nvSpPr>
          <p:cNvPr id="3" name="TextBox 2">
            <a:extLst>
              <a:ext uri="{FF2B5EF4-FFF2-40B4-BE49-F238E27FC236}">
                <a16:creationId xmlns:a16="http://schemas.microsoft.com/office/drawing/2014/main" id="{A83D7156-DF8A-4028-8A92-9FC26CFCDD31}"/>
              </a:ext>
            </a:extLst>
          </p:cNvPr>
          <p:cNvSpPr txBox="1"/>
          <p:nvPr/>
        </p:nvSpPr>
        <p:spPr>
          <a:xfrm>
            <a:off x="1534976" y="5961424"/>
            <a:ext cx="6948000"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r>
              <a:rPr lang="en-US" dirty="0"/>
              <a:t>20XX</a:t>
            </a:r>
          </a:p>
        </p:txBody>
      </p:sp>
      <p:sp>
        <p:nvSpPr>
          <p:cNvPr id="4" name="TextBox 3">
            <a:extLst>
              <a:ext uri="{FF2B5EF4-FFF2-40B4-BE49-F238E27FC236}">
                <a16:creationId xmlns:a16="http://schemas.microsoft.com/office/drawing/2014/main" id="{30AF1157-0B27-F381-3058-2AFD077D7D37}"/>
              </a:ext>
            </a:extLst>
          </p:cNvPr>
          <p:cNvSpPr txBox="1"/>
          <p:nvPr/>
        </p:nvSpPr>
        <p:spPr>
          <a:xfrm>
            <a:off x="8721086" y="5961424"/>
            <a:ext cx="6948000"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r>
              <a:rPr lang="en-US" dirty="0"/>
              <a:t>20XX</a:t>
            </a:r>
          </a:p>
        </p:txBody>
      </p:sp>
      <p:sp>
        <p:nvSpPr>
          <p:cNvPr id="8" name="TextBox 7">
            <a:extLst>
              <a:ext uri="{FF2B5EF4-FFF2-40B4-BE49-F238E27FC236}">
                <a16:creationId xmlns:a16="http://schemas.microsoft.com/office/drawing/2014/main" id="{41B4C6D9-4DAE-3064-08E3-2084AB16EDF3}"/>
              </a:ext>
            </a:extLst>
          </p:cNvPr>
          <p:cNvSpPr txBox="1"/>
          <p:nvPr/>
        </p:nvSpPr>
        <p:spPr>
          <a:xfrm>
            <a:off x="15907196" y="5961424"/>
            <a:ext cx="6948000"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r>
              <a:rPr lang="en-US" dirty="0"/>
              <a:t>20XX</a:t>
            </a:r>
          </a:p>
        </p:txBody>
      </p:sp>
      <p:sp>
        <p:nvSpPr>
          <p:cNvPr id="2" name="TextBox 1">
            <a:extLst>
              <a:ext uri="{FF2B5EF4-FFF2-40B4-BE49-F238E27FC236}">
                <a16:creationId xmlns:a16="http://schemas.microsoft.com/office/drawing/2014/main" id="{FC93BCEC-7D9F-0D92-4C76-4BAAB2B0C905}"/>
              </a:ext>
            </a:extLst>
          </p:cNvPr>
          <p:cNvSpPr txBox="1"/>
          <p:nvPr/>
        </p:nvSpPr>
        <p:spPr>
          <a:xfrm>
            <a:off x="1520825" y="1941112"/>
            <a:ext cx="10667999" cy="256993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Industry Recognition/Awards</a:t>
            </a:r>
          </a:p>
        </p:txBody>
      </p:sp>
    </p:spTree>
    <p:extLst>
      <p:ext uri="{BB962C8B-B14F-4D97-AF65-F5344CB8AC3E}">
        <p14:creationId xmlns:p14="http://schemas.microsoft.com/office/powerpoint/2010/main" val="1527052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Graphic 4">
            <a:extLst>
              <a:ext uri="{FF2B5EF4-FFF2-40B4-BE49-F238E27FC236}">
                <a16:creationId xmlns:a16="http://schemas.microsoft.com/office/drawing/2014/main" id="{CF5DE52B-2E50-0525-9F6C-EEDC1A6A957E}"/>
              </a:ext>
            </a:extLst>
          </p:cNvPr>
          <p:cNvSpPr/>
          <p:nvPr/>
        </p:nvSpPr>
        <p:spPr>
          <a:xfrm flipV="1">
            <a:off x="20656067" y="-27386"/>
            <a:ext cx="4218018" cy="4213305"/>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6" name="Oval 15">
            <a:extLst>
              <a:ext uri="{FF2B5EF4-FFF2-40B4-BE49-F238E27FC236}">
                <a16:creationId xmlns:a16="http://schemas.microsoft.com/office/drawing/2014/main" id="{3A406FA2-7D18-BCEB-5F6A-CF755122C632}"/>
              </a:ext>
            </a:extLst>
          </p:cNvPr>
          <p:cNvSpPr/>
          <p:nvPr/>
        </p:nvSpPr>
        <p:spPr>
          <a:xfrm>
            <a:off x="1004252" y="12385040"/>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Placeholder 17" descr="A person standing in front of a window&#10;&#10;Description automatically generated">
            <a:extLst>
              <a:ext uri="{FF2B5EF4-FFF2-40B4-BE49-F238E27FC236}">
                <a16:creationId xmlns:a16="http://schemas.microsoft.com/office/drawing/2014/main" id="{D552BF88-6AA7-0C93-389C-B1B526AE0A1C}"/>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42682" r="11462" b="31220"/>
          <a:stretch/>
        </p:blipFill>
        <p:spPr>
          <a:xfrm>
            <a:off x="1674877" y="3727728"/>
            <a:ext cx="3982590" cy="3982590"/>
          </a:xfrm>
        </p:spPr>
      </p:pic>
      <p:pic>
        <p:nvPicPr>
          <p:cNvPr id="22" name="Picture Placeholder 21" descr="A person in a suit with his arms crossed&#10;&#10;Description automatically generated">
            <a:extLst>
              <a:ext uri="{FF2B5EF4-FFF2-40B4-BE49-F238E27FC236}">
                <a16:creationId xmlns:a16="http://schemas.microsoft.com/office/drawing/2014/main" id="{6BE8197C-871D-9861-676A-CB0B44F488D4}"/>
              </a:ext>
            </a:extLst>
          </p:cNvPr>
          <p:cNvPicPr>
            <a:picLocks noGrp="1" noChangeAspect="1"/>
          </p:cNvPicPr>
          <p:nvPr>
            <p:ph type="pic" sz="quarter" idx="29"/>
          </p:nvPr>
        </p:nvPicPr>
        <p:blipFill>
          <a:blip r:embed="rId3" cstate="email">
            <a:extLst>
              <a:ext uri="{28A0092B-C50C-407E-A947-70E740481C1C}">
                <a14:useLocalDpi xmlns:a14="http://schemas.microsoft.com/office/drawing/2010/main" val="0"/>
              </a:ext>
            </a:extLst>
          </a:blip>
          <a:srcRect l="13324" t="6844" r="21968" b="50000"/>
          <a:stretch/>
        </p:blipFill>
        <p:spPr>
          <a:xfrm>
            <a:off x="7271766" y="3727728"/>
            <a:ext cx="3982590" cy="3982590"/>
          </a:xfrm>
        </p:spPr>
      </p:pic>
      <p:pic>
        <p:nvPicPr>
          <p:cNvPr id="20" name="Picture Placeholder 19" descr="A person holding a mug&#10;&#10;Description automatically generated">
            <a:extLst>
              <a:ext uri="{FF2B5EF4-FFF2-40B4-BE49-F238E27FC236}">
                <a16:creationId xmlns:a16="http://schemas.microsoft.com/office/drawing/2014/main" id="{71112A7B-743E-414E-5D03-2CFAED438A00}"/>
              </a:ext>
            </a:extLst>
          </p:cNvPr>
          <p:cNvPicPr>
            <a:picLocks noGrp="1" noChangeAspect="1"/>
          </p:cNvPicPr>
          <p:nvPr>
            <p:ph type="pic" sz="quarter" idx="30"/>
          </p:nvPr>
        </p:nvPicPr>
        <p:blipFill>
          <a:blip r:embed="rId4" cstate="email">
            <a:extLst>
              <a:ext uri="{28A0092B-C50C-407E-A947-70E740481C1C}">
                <a14:useLocalDpi xmlns:a14="http://schemas.microsoft.com/office/drawing/2010/main" val="0"/>
              </a:ext>
            </a:extLst>
          </a:blip>
          <a:srcRect l="38232" t="21860" r="24496" b="53291"/>
          <a:stretch/>
        </p:blipFill>
        <p:spPr>
          <a:xfrm>
            <a:off x="13062336" y="3727728"/>
            <a:ext cx="3982590" cy="3982590"/>
          </a:xfrm>
        </p:spPr>
      </p:pic>
      <p:pic>
        <p:nvPicPr>
          <p:cNvPr id="24" name="Picture Placeholder 23" descr="A person in a suit and tie&#10;&#10;Description automatically generated">
            <a:extLst>
              <a:ext uri="{FF2B5EF4-FFF2-40B4-BE49-F238E27FC236}">
                <a16:creationId xmlns:a16="http://schemas.microsoft.com/office/drawing/2014/main" id="{323246A9-3B47-60C4-2FC1-62D5E65E453F}"/>
              </a:ext>
            </a:extLst>
          </p:cNvPr>
          <p:cNvPicPr>
            <a:picLocks noGrp="1" noChangeAspect="1"/>
          </p:cNvPicPr>
          <p:nvPr>
            <p:ph type="pic" sz="quarter" idx="31"/>
          </p:nvPr>
        </p:nvPicPr>
        <p:blipFill>
          <a:blip r:embed="rId5" cstate="email">
            <a:extLst>
              <a:ext uri="{28A0092B-C50C-407E-A947-70E740481C1C}">
                <a14:useLocalDpi xmlns:a14="http://schemas.microsoft.com/office/drawing/2010/main" val="0"/>
              </a:ext>
            </a:extLst>
          </a:blip>
          <a:srcRect l="12287" t="14054" r="19111" b="40212"/>
          <a:stretch/>
        </p:blipFill>
        <p:spPr>
          <a:xfrm>
            <a:off x="18668744" y="3727728"/>
            <a:ext cx="3982590" cy="3982590"/>
          </a:xfrm>
        </p:spPr>
      </p:pic>
      <p:sp>
        <p:nvSpPr>
          <p:cNvPr id="6" name="TextBox 5">
            <a:extLst>
              <a:ext uri="{FF2B5EF4-FFF2-40B4-BE49-F238E27FC236}">
                <a16:creationId xmlns:a16="http://schemas.microsoft.com/office/drawing/2014/main" id="{19519283-C92B-BEBA-C94C-8B438EF61551}"/>
              </a:ext>
            </a:extLst>
          </p:cNvPr>
          <p:cNvSpPr txBox="1"/>
          <p:nvPr/>
        </p:nvSpPr>
        <p:spPr>
          <a:xfrm>
            <a:off x="1544728" y="9338460"/>
            <a:ext cx="450000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algn="ctr"/>
            <a:r>
              <a:rPr lang="en-US" dirty="0"/>
              <a:t>Make a big impact with professional slides, charts, and more.</a:t>
            </a:r>
          </a:p>
        </p:txBody>
      </p:sp>
      <p:sp>
        <p:nvSpPr>
          <p:cNvPr id="9" name="TextBox 8">
            <a:extLst>
              <a:ext uri="{FF2B5EF4-FFF2-40B4-BE49-F238E27FC236}">
                <a16:creationId xmlns:a16="http://schemas.microsoft.com/office/drawing/2014/main" id="{CFFF2289-32A9-6A1D-1F28-0C7A0BB5A3E2}"/>
              </a:ext>
            </a:extLst>
          </p:cNvPr>
          <p:cNvSpPr txBox="1"/>
          <p:nvPr/>
        </p:nvSpPr>
        <p:spPr>
          <a:xfrm>
            <a:off x="7143610" y="9338460"/>
            <a:ext cx="450000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algn="ctr"/>
            <a:r>
              <a:rPr lang="en-US" dirty="0"/>
              <a:t>Make a big impact with professional slides, charts, and more.</a:t>
            </a:r>
          </a:p>
        </p:txBody>
      </p:sp>
      <p:sp>
        <p:nvSpPr>
          <p:cNvPr id="11" name="TextBox 10">
            <a:extLst>
              <a:ext uri="{FF2B5EF4-FFF2-40B4-BE49-F238E27FC236}">
                <a16:creationId xmlns:a16="http://schemas.microsoft.com/office/drawing/2014/main" id="{D239692C-B093-2A67-F6A1-1A9DAB644C7C}"/>
              </a:ext>
            </a:extLst>
          </p:cNvPr>
          <p:cNvSpPr txBox="1"/>
          <p:nvPr/>
        </p:nvSpPr>
        <p:spPr>
          <a:xfrm>
            <a:off x="12742492" y="9338460"/>
            <a:ext cx="450000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algn="ctr"/>
            <a:r>
              <a:rPr lang="en-US" dirty="0"/>
              <a:t>Make a big impact with professional slides, charts, and more.</a:t>
            </a:r>
          </a:p>
        </p:txBody>
      </p:sp>
      <p:sp>
        <p:nvSpPr>
          <p:cNvPr id="13" name="TextBox 12">
            <a:extLst>
              <a:ext uri="{FF2B5EF4-FFF2-40B4-BE49-F238E27FC236}">
                <a16:creationId xmlns:a16="http://schemas.microsoft.com/office/drawing/2014/main" id="{FE4D130E-DA74-57C0-4888-6E1192ECEE7E}"/>
              </a:ext>
            </a:extLst>
          </p:cNvPr>
          <p:cNvSpPr txBox="1"/>
          <p:nvPr/>
        </p:nvSpPr>
        <p:spPr>
          <a:xfrm>
            <a:off x="18341373" y="9338460"/>
            <a:ext cx="450000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algn="ctr"/>
            <a:r>
              <a:rPr lang="en-US" dirty="0"/>
              <a:t>Make a big impact with professional slides, charts, and more.</a:t>
            </a:r>
          </a:p>
        </p:txBody>
      </p:sp>
      <p:sp>
        <p:nvSpPr>
          <p:cNvPr id="7" name="TextBox 6">
            <a:extLst>
              <a:ext uri="{FF2B5EF4-FFF2-40B4-BE49-F238E27FC236}">
                <a16:creationId xmlns:a16="http://schemas.microsoft.com/office/drawing/2014/main" id="{AB0A8007-2FEE-12DE-AAA8-148451C0A44E}"/>
              </a:ext>
            </a:extLst>
          </p:cNvPr>
          <p:cNvSpPr txBox="1"/>
          <p:nvPr/>
        </p:nvSpPr>
        <p:spPr>
          <a:xfrm>
            <a:off x="1563072" y="8438656"/>
            <a:ext cx="4497108"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r>
              <a:rPr lang="en-US" dirty="0"/>
              <a:t>Member 1</a:t>
            </a:r>
          </a:p>
        </p:txBody>
      </p:sp>
      <p:sp>
        <p:nvSpPr>
          <p:cNvPr id="10" name="TextBox 9">
            <a:extLst>
              <a:ext uri="{FF2B5EF4-FFF2-40B4-BE49-F238E27FC236}">
                <a16:creationId xmlns:a16="http://schemas.microsoft.com/office/drawing/2014/main" id="{77FF33F9-3D0B-EA28-E8A4-EFEC5845AD9B}"/>
              </a:ext>
            </a:extLst>
          </p:cNvPr>
          <p:cNvSpPr txBox="1"/>
          <p:nvPr/>
        </p:nvSpPr>
        <p:spPr>
          <a:xfrm>
            <a:off x="7161954" y="8438656"/>
            <a:ext cx="4497108"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r>
              <a:rPr lang="en-US" dirty="0"/>
              <a:t>Member 2</a:t>
            </a:r>
          </a:p>
        </p:txBody>
      </p:sp>
      <p:sp>
        <p:nvSpPr>
          <p:cNvPr id="12" name="TextBox 11">
            <a:extLst>
              <a:ext uri="{FF2B5EF4-FFF2-40B4-BE49-F238E27FC236}">
                <a16:creationId xmlns:a16="http://schemas.microsoft.com/office/drawing/2014/main" id="{6FA542AF-00BA-BDAF-CBD8-5C2DC989802F}"/>
              </a:ext>
            </a:extLst>
          </p:cNvPr>
          <p:cNvSpPr txBox="1"/>
          <p:nvPr/>
        </p:nvSpPr>
        <p:spPr>
          <a:xfrm>
            <a:off x="12760836" y="8438656"/>
            <a:ext cx="4497108"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r>
              <a:rPr lang="en-US" dirty="0"/>
              <a:t>Member 3</a:t>
            </a:r>
          </a:p>
        </p:txBody>
      </p:sp>
      <p:sp>
        <p:nvSpPr>
          <p:cNvPr id="14" name="TextBox 13">
            <a:extLst>
              <a:ext uri="{FF2B5EF4-FFF2-40B4-BE49-F238E27FC236}">
                <a16:creationId xmlns:a16="http://schemas.microsoft.com/office/drawing/2014/main" id="{C5A2C485-7496-48A7-D89C-4691E0C2ACDB}"/>
              </a:ext>
            </a:extLst>
          </p:cNvPr>
          <p:cNvSpPr txBox="1"/>
          <p:nvPr/>
        </p:nvSpPr>
        <p:spPr>
          <a:xfrm>
            <a:off x="18359718" y="8438656"/>
            <a:ext cx="4497108" cy="707886"/>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gn="ctr"/>
            <a:r>
              <a:rPr lang="en-US" dirty="0"/>
              <a:t>Member 4</a:t>
            </a:r>
          </a:p>
        </p:txBody>
      </p:sp>
      <p:sp>
        <p:nvSpPr>
          <p:cNvPr id="8" name="TextBox 7">
            <a:extLst>
              <a:ext uri="{FF2B5EF4-FFF2-40B4-BE49-F238E27FC236}">
                <a16:creationId xmlns:a16="http://schemas.microsoft.com/office/drawing/2014/main" id="{4548AFAB-72B6-03EA-27D7-0937FC3C99DD}"/>
              </a:ext>
            </a:extLst>
          </p:cNvPr>
          <p:cNvSpPr txBox="1"/>
          <p:nvPr/>
        </p:nvSpPr>
        <p:spPr>
          <a:xfrm>
            <a:off x="1393189" y="1662073"/>
            <a:ext cx="21463636" cy="129573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r>
              <a:rPr lang="en-US" dirty="0"/>
              <a:t>Team and Leadership</a:t>
            </a:r>
          </a:p>
        </p:txBody>
      </p:sp>
    </p:spTree>
    <p:extLst>
      <p:ext uri="{BB962C8B-B14F-4D97-AF65-F5344CB8AC3E}">
        <p14:creationId xmlns:p14="http://schemas.microsoft.com/office/powerpoint/2010/main" val="2472457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Graphic 4">
            <a:extLst>
              <a:ext uri="{FF2B5EF4-FFF2-40B4-BE49-F238E27FC236}">
                <a16:creationId xmlns:a16="http://schemas.microsoft.com/office/drawing/2014/main" id="{28469042-CBD1-0F3F-3767-87AC25108E81}"/>
              </a:ext>
            </a:extLst>
          </p:cNvPr>
          <p:cNvSpPr/>
          <p:nvPr/>
        </p:nvSpPr>
        <p:spPr>
          <a:xfrm flipV="1">
            <a:off x="2861720" y="0"/>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5D6AA45E-4C6D-A5D9-2789-27CA1FE56756}"/>
              </a:ext>
            </a:extLst>
          </p:cNvPr>
          <p:cNvSpPr/>
          <p:nvPr/>
        </p:nvSpPr>
        <p:spPr>
          <a:xfrm>
            <a:off x="2508822" y="5527040"/>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2C6BF37-5B15-E3C5-02D2-297F84D330BE}"/>
              </a:ext>
            </a:extLst>
          </p:cNvPr>
          <p:cNvSpPr txBox="1"/>
          <p:nvPr/>
        </p:nvSpPr>
        <p:spPr>
          <a:xfrm>
            <a:off x="11270615" y="1463985"/>
            <a:ext cx="11586210" cy="3501023"/>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"Working with this company has been a game-changer for our business. Their dedication to excellence and innovative solutions have helped us achieve remarkable results.“</a:t>
            </a:r>
          </a:p>
          <a:p>
            <a:r>
              <a:rPr lang="en-US" dirty="0">
                <a:latin typeface="Poppins Bold" panose="00000800000000000000" pitchFamily="2" charset="0"/>
                <a:cs typeface="Poppins Bold" panose="00000800000000000000" pitchFamily="2" charset="0"/>
              </a:rPr>
              <a:t>- John Doe</a:t>
            </a:r>
          </a:p>
        </p:txBody>
      </p:sp>
      <p:sp>
        <p:nvSpPr>
          <p:cNvPr id="5" name="TextBox 4">
            <a:extLst>
              <a:ext uri="{FF2B5EF4-FFF2-40B4-BE49-F238E27FC236}">
                <a16:creationId xmlns:a16="http://schemas.microsoft.com/office/drawing/2014/main" id="{F4E1BD1D-638A-706B-9F3C-94ECA51B45E8}"/>
              </a:ext>
            </a:extLst>
          </p:cNvPr>
          <p:cNvSpPr txBox="1"/>
          <p:nvPr/>
        </p:nvSpPr>
        <p:spPr>
          <a:xfrm>
            <a:off x="11270615" y="5168448"/>
            <a:ext cx="11586210" cy="3501023"/>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"Working with this company has been a game-changer for our business. Their dedication to excellence and innovative solutions have helped us achieve remarkable results.“</a:t>
            </a:r>
          </a:p>
          <a:p>
            <a:r>
              <a:rPr lang="en-US" dirty="0">
                <a:latin typeface="Poppins Bold" panose="00000800000000000000" pitchFamily="2" charset="0"/>
                <a:cs typeface="Poppins Bold" panose="00000800000000000000" pitchFamily="2" charset="0"/>
              </a:rPr>
              <a:t>- John Doe</a:t>
            </a:r>
          </a:p>
        </p:txBody>
      </p:sp>
      <p:sp>
        <p:nvSpPr>
          <p:cNvPr id="9" name="TextBox 8">
            <a:extLst>
              <a:ext uri="{FF2B5EF4-FFF2-40B4-BE49-F238E27FC236}">
                <a16:creationId xmlns:a16="http://schemas.microsoft.com/office/drawing/2014/main" id="{936CCF3B-AB17-0C81-251B-2BB512F9C2B9}"/>
              </a:ext>
            </a:extLst>
          </p:cNvPr>
          <p:cNvSpPr txBox="1"/>
          <p:nvPr/>
        </p:nvSpPr>
        <p:spPr>
          <a:xfrm>
            <a:off x="11270615" y="8872911"/>
            <a:ext cx="11586210" cy="3501023"/>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"Working with this company has been a game-changer for our business. Their dedication to excellence and innovative solutions have helped us achieve remarkable results.“</a:t>
            </a:r>
          </a:p>
          <a:p>
            <a:r>
              <a:rPr lang="en-US" dirty="0">
                <a:latin typeface="Poppins Bold" panose="00000800000000000000" pitchFamily="2" charset="0"/>
                <a:cs typeface="Poppins Bold" panose="00000800000000000000" pitchFamily="2" charset="0"/>
              </a:rPr>
              <a:t>- John Doe</a:t>
            </a:r>
          </a:p>
        </p:txBody>
      </p:sp>
      <p:sp>
        <p:nvSpPr>
          <p:cNvPr id="2" name="TextBox 1">
            <a:extLst>
              <a:ext uri="{FF2B5EF4-FFF2-40B4-BE49-F238E27FC236}">
                <a16:creationId xmlns:a16="http://schemas.microsoft.com/office/drawing/2014/main" id="{44AA4A7F-AACB-95DA-5FB4-6C3EA1C36286}"/>
              </a:ext>
            </a:extLst>
          </p:cNvPr>
          <p:cNvSpPr txBox="1"/>
          <p:nvPr/>
        </p:nvSpPr>
        <p:spPr>
          <a:xfrm>
            <a:off x="1520825" y="9782662"/>
            <a:ext cx="7390093" cy="256993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Client Testimonials</a:t>
            </a:r>
          </a:p>
        </p:txBody>
      </p:sp>
    </p:spTree>
    <p:extLst>
      <p:ext uri="{BB962C8B-B14F-4D97-AF65-F5344CB8AC3E}">
        <p14:creationId xmlns:p14="http://schemas.microsoft.com/office/powerpoint/2010/main" val="166772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Graphic 4">
            <a:extLst>
              <a:ext uri="{FF2B5EF4-FFF2-40B4-BE49-F238E27FC236}">
                <a16:creationId xmlns:a16="http://schemas.microsoft.com/office/drawing/2014/main" id="{855EB9C1-CE87-B11F-CD45-C85486DCD0AF}"/>
              </a:ext>
            </a:extLst>
          </p:cNvPr>
          <p:cNvSpPr/>
          <p:nvPr/>
        </p:nvSpPr>
        <p:spPr>
          <a:xfrm flipV="1">
            <a:off x="1622200" y="0"/>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4" name="Oval 3">
            <a:extLst>
              <a:ext uri="{FF2B5EF4-FFF2-40B4-BE49-F238E27FC236}">
                <a16:creationId xmlns:a16="http://schemas.microsoft.com/office/drawing/2014/main" id="{600CAEF1-E5FC-2E7C-278B-72586B9ADD38}"/>
              </a:ext>
            </a:extLst>
          </p:cNvPr>
          <p:cNvSpPr/>
          <p:nvPr/>
        </p:nvSpPr>
        <p:spPr>
          <a:xfrm>
            <a:off x="1269302" y="5527040"/>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raphic 4">
            <a:extLst>
              <a:ext uri="{FF2B5EF4-FFF2-40B4-BE49-F238E27FC236}">
                <a16:creationId xmlns:a16="http://schemas.microsoft.com/office/drawing/2014/main" id="{805F4B15-1CEA-E941-F667-2FCF364D3F18}"/>
              </a:ext>
            </a:extLst>
          </p:cNvPr>
          <p:cNvSpPr/>
          <p:nvPr/>
        </p:nvSpPr>
        <p:spPr>
          <a:xfrm flipV="1">
            <a:off x="8762498" y="0"/>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A2449FD4-84BB-41DD-9C43-1EE1916E0632}"/>
              </a:ext>
            </a:extLst>
          </p:cNvPr>
          <p:cNvSpPr txBox="1"/>
          <p:nvPr/>
        </p:nvSpPr>
        <p:spPr>
          <a:xfrm>
            <a:off x="17291411" y="2351076"/>
            <a:ext cx="4748979" cy="9013848"/>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Website</a:t>
            </a:r>
          </a:p>
          <a:p>
            <a:r>
              <a:rPr lang="en-US" dirty="0">
                <a:hlinkClick r:id="rId2">
                  <a:extLst>
                    <a:ext uri="{A12FA001-AC4F-418D-AE19-62706E023703}">
                      <ahyp:hlinkClr xmlns:ahyp="http://schemas.microsoft.com/office/drawing/2018/hyperlinkcolor" val="tx"/>
                    </a:ext>
                  </a:extLst>
                </a:hlinkClick>
              </a:rPr>
              <a:t>www.company.com</a:t>
            </a:r>
            <a:endParaRPr lang="en-US" dirty="0"/>
          </a:p>
          <a:p>
            <a:endParaRPr lang="en-US" dirty="0"/>
          </a:p>
          <a:p>
            <a:r>
              <a:rPr lang="en-US" dirty="0"/>
              <a:t>Phone</a:t>
            </a:r>
          </a:p>
          <a:p>
            <a:r>
              <a:rPr lang="en-US" dirty="0"/>
              <a:t>(123) 456-7890</a:t>
            </a:r>
          </a:p>
          <a:p>
            <a:endParaRPr lang="en-US" dirty="0"/>
          </a:p>
          <a:p>
            <a:r>
              <a:rPr lang="en-US" dirty="0"/>
              <a:t>Social Media</a:t>
            </a:r>
          </a:p>
          <a:p>
            <a:r>
              <a:rPr lang="en-US" dirty="0"/>
              <a:t>@company.name</a:t>
            </a:r>
          </a:p>
          <a:p>
            <a:endParaRPr lang="en-US" dirty="0"/>
          </a:p>
          <a:p>
            <a:r>
              <a:rPr lang="en-US" dirty="0"/>
              <a:t>Contact email</a:t>
            </a:r>
          </a:p>
          <a:p>
            <a:r>
              <a:rPr lang="en-US" dirty="0"/>
              <a:t>info@company.com</a:t>
            </a:r>
          </a:p>
        </p:txBody>
      </p:sp>
      <p:sp>
        <p:nvSpPr>
          <p:cNvPr id="2" name="TextBox 1">
            <a:extLst>
              <a:ext uri="{FF2B5EF4-FFF2-40B4-BE49-F238E27FC236}">
                <a16:creationId xmlns:a16="http://schemas.microsoft.com/office/drawing/2014/main" id="{CD2E83E6-53E3-7CB4-6361-AAB7DFC237C4}"/>
              </a:ext>
            </a:extLst>
          </p:cNvPr>
          <p:cNvSpPr txBox="1"/>
          <p:nvPr/>
        </p:nvSpPr>
        <p:spPr>
          <a:xfrm>
            <a:off x="1520825" y="8311227"/>
            <a:ext cx="10668000" cy="422166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1500" dirty="0"/>
              <a:t>Contact Information</a:t>
            </a:r>
          </a:p>
        </p:txBody>
      </p:sp>
    </p:spTree>
    <p:extLst>
      <p:ext uri="{BB962C8B-B14F-4D97-AF65-F5344CB8AC3E}">
        <p14:creationId xmlns:p14="http://schemas.microsoft.com/office/powerpoint/2010/main" val="961112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Graphic 4">
            <a:extLst>
              <a:ext uri="{FF2B5EF4-FFF2-40B4-BE49-F238E27FC236}">
                <a16:creationId xmlns:a16="http://schemas.microsoft.com/office/drawing/2014/main" id="{0165C759-62C0-7B11-9E7A-8B5ACDE8048B}"/>
              </a:ext>
            </a:extLst>
          </p:cNvPr>
          <p:cNvSpPr/>
          <p:nvPr/>
        </p:nvSpPr>
        <p:spPr>
          <a:xfrm flipV="1">
            <a:off x="13909020" y="0"/>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4"/>
          </a:solidFill>
          <a:ln w="9525" cap="flat">
            <a:noFill/>
            <a:prstDash val="solid"/>
            <a:miter/>
          </a:ln>
        </p:spPr>
        <p:txBody>
          <a:bodyPr rtlCol="0" anchor="ctr"/>
          <a:lstStyle/>
          <a:p>
            <a:endParaRPr lang="en-US"/>
          </a:p>
        </p:txBody>
      </p:sp>
      <p:sp>
        <p:nvSpPr>
          <p:cNvPr id="4" name="Oval 3">
            <a:extLst>
              <a:ext uri="{FF2B5EF4-FFF2-40B4-BE49-F238E27FC236}">
                <a16:creationId xmlns:a16="http://schemas.microsoft.com/office/drawing/2014/main" id="{ACDA5C20-648A-5987-DA21-F9C406BB08E8}"/>
              </a:ext>
            </a:extLst>
          </p:cNvPr>
          <p:cNvSpPr/>
          <p:nvPr/>
        </p:nvSpPr>
        <p:spPr>
          <a:xfrm>
            <a:off x="20639538" y="5274248"/>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raphic 4">
            <a:extLst>
              <a:ext uri="{FF2B5EF4-FFF2-40B4-BE49-F238E27FC236}">
                <a16:creationId xmlns:a16="http://schemas.microsoft.com/office/drawing/2014/main" id="{43498E1F-47E6-B25A-C40A-35F9485A6347}"/>
              </a:ext>
            </a:extLst>
          </p:cNvPr>
          <p:cNvSpPr/>
          <p:nvPr/>
        </p:nvSpPr>
        <p:spPr>
          <a:xfrm>
            <a:off x="13909020" y="6605208"/>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4"/>
          </a:solidFill>
          <a:ln w="9525" cap="flat">
            <a:noFill/>
            <a:prstDash val="solid"/>
            <a:miter/>
          </a:ln>
        </p:spPr>
        <p:txBody>
          <a:bodyPr rtlCol="0" anchor="ctr"/>
          <a:lstStyle/>
          <a:p>
            <a:endParaRPr lang="en-US"/>
          </a:p>
        </p:txBody>
      </p:sp>
      <p:sp>
        <p:nvSpPr>
          <p:cNvPr id="6" name="TextBox 5">
            <a:extLst>
              <a:ext uri="{FF2B5EF4-FFF2-40B4-BE49-F238E27FC236}">
                <a16:creationId xmlns:a16="http://schemas.microsoft.com/office/drawing/2014/main" id="{CE2D4503-A8E1-4B5C-894E-00E3F945D550}"/>
              </a:ext>
            </a:extLst>
          </p:cNvPr>
          <p:cNvSpPr txBox="1"/>
          <p:nvPr/>
        </p:nvSpPr>
        <p:spPr>
          <a:xfrm>
            <a:off x="1520825" y="9972924"/>
            <a:ext cx="10668000" cy="3030060"/>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6600" dirty="0"/>
              <a:t>Session</a:t>
            </a:r>
          </a:p>
        </p:txBody>
      </p:sp>
      <p:sp>
        <p:nvSpPr>
          <p:cNvPr id="2" name="TextBox 1">
            <a:extLst>
              <a:ext uri="{FF2B5EF4-FFF2-40B4-BE49-F238E27FC236}">
                <a16:creationId xmlns:a16="http://schemas.microsoft.com/office/drawing/2014/main" id="{CD2E83E6-53E3-7CB4-6361-AAB7DFC237C4}"/>
              </a:ext>
            </a:extLst>
          </p:cNvPr>
          <p:cNvSpPr txBox="1"/>
          <p:nvPr/>
        </p:nvSpPr>
        <p:spPr>
          <a:xfrm>
            <a:off x="1520825" y="5335434"/>
            <a:ext cx="10951686" cy="609192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34400" dirty="0"/>
              <a:t>Q&amp;A</a:t>
            </a:r>
          </a:p>
        </p:txBody>
      </p:sp>
    </p:spTree>
    <p:extLst>
      <p:ext uri="{BB962C8B-B14F-4D97-AF65-F5344CB8AC3E}">
        <p14:creationId xmlns:p14="http://schemas.microsoft.com/office/powerpoint/2010/main" val="1583469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Graphic 4">
            <a:extLst>
              <a:ext uri="{FF2B5EF4-FFF2-40B4-BE49-F238E27FC236}">
                <a16:creationId xmlns:a16="http://schemas.microsoft.com/office/drawing/2014/main" id="{3FF31376-DF10-E113-5057-8B944094990F}"/>
              </a:ext>
            </a:extLst>
          </p:cNvPr>
          <p:cNvSpPr/>
          <p:nvPr/>
        </p:nvSpPr>
        <p:spPr>
          <a:xfrm>
            <a:off x="0" y="5689600"/>
            <a:ext cx="8035378" cy="802640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8C403BAC-5985-2AC3-99B1-AE456F5B7BF7}"/>
              </a:ext>
            </a:extLst>
          </p:cNvPr>
          <p:cNvSpPr/>
          <p:nvPr/>
        </p:nvSpPr>
        <p:spPr>
          <a:xfrm>
            <a:off x="2686729" y="4429033"/>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5E756A1-D338-6F7C-5397-49348FD2D20E}"/>
              </a:ext>
            </a:extLst>
          </p:cNvPr>
          <p:cNvSpPr txBox="1"/>
          <p:nvPr/>
        </p:nvSpPr>
        <p:spPr>
          <a:xfrm>
            <a:off x="9347199" y="4825866"/>
            <a:ext cx="12778105" cy="6089424"/>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Embark on a journey through the realm of innovation and excellence with our company. As pioneers in the field of technology solutions, we've been shaping the future since 20XX. From groundbreaking software developments to transformative consulting services, our commitment to pushing boundaries knows no bounds.</a:t>
            </a:r>
          </a:p>
          <a:p>
            <a:r>
              <a:rPr lang="en-US" dirty="0"/>
              <a:t>Join us as we delve into the narrative of Vertex Innovations – where vision meets realization, and possibilities are endless.</a:t>
            </a:r>
          </a:p>
        </p:txBody>
      </p:sp>
      <p:sp>
        <p:nvSpPr>
          <p:cNvPr id="2" name="TextBox 1">
            <a:extLst>
              <a:ext uri="{FF2B5EF4-FFF2-40B4-BE49-F238E27FC236}">
                <a16:creationId xmlns:a16="http://schemas.microsoft.com/office/drawing/2014/main" id="{08D43AA9-4713-BAAA-1A7C-595825044116}"/>
              </a:ext>
            </a:extLst>
          </p:cNvPr>
          <p:cNvSpPr txBox="1"/>
          <p:nvPr/>
        </p:nvSpPr>
        <p:spPr>
          <a:xfrm>
            <a:off x="9347199" y="3115597"/>
            <a:ext cx="6968566" cy="1313436"/>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Introduction</a:t>
            </a:r>
          </a:p>
        </p:txBody>
      </p:sp>
    </p:spTree>
    <p:extLst>
      <p:ext uri="{BB962C8B-B14F-4D97-AF65-F5344CB8AC3E}">
        <p14:creationId xmlns:p14="http://schemas.microsoft.com/office/powerpoint/2010/main" val="707789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Oval 2">
            <a:extLst>
              <a:ext uri="{FF2B5EF4-FFF2-40B4-BE49-F238E27FC236}">
                <a16:creationId xmlns:a16="http://schemas.microsoft.com/office/drawing/2014/main" id="{44B440DF-ED9E-B497-5D9F-2E7F83CB730F}"/>
              </a:ext>
            </a:extLst>
          </p:cNvPr>
          <p:cNvSpPr/>
          <p:nvPr/>
        </p:nvSpPr>
        <p:spPr>
          <a:xfrm>
            <a:off x="16148209" y="3343848"/>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raphic 4">
            <a:extLst>
              <a:ext uri="{FF2B5EF4-FFF2-40B4-BE49-F238E27FC236}">
                <a16:creationId xmlns:a16="http://schemas.microsoft.com/office/drawing/2014/main" id="{001184A8-10A4-A428-88C6-521B6BD27717}"/>
              </a:ext>
            </a:extLst>
          </p:cNvPr>
          <p:cNvSpPr/>
          <p:nvPr/>
        </p:nvSpPr>
        <p:spPr>
          <a:xfrm>
            <a:off x="13909020" y="6605208"/>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5" name="Graphic 4">
            <a:extLst>
              <a:ext uri="{FF2B5EF4-FFF2-40B4-BE49-F238E27FC236}">
                <a16:creationId xmlns:a16="http://schemas.microsoft.com/office/drawing/2014/main" id="{29DBC49F-7CE9-59FA-11FC-028B1F7F9BAB}"/>
              </a:ext>
            </a:extLst>
          </p:cNvPr>
          <p:cNvSpPr/>
          <p:nvPr/>
        </p:nvSpPr>
        <p:spPr>
          <a:xfrm flipV="1">
            <a:off x="1997372" y="-2739682"/>
            <a:ext cx="7140298" cy="7132320"/>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2" name="TextBox 1">
            <a:extLst>
              <a:ext uri="{FF2B5EF4-FFF2-40B4-BE49-F238E27FC236}">
                <a16:creationId xmlns:a16="http://schemas.microsoft.com/office/drawing/2014/main" id="{C86359C5-BC37-C19A-0144-28667B18B829}"/>
              </a:ext>
            </a:extLst>
          </p:cNvPr>
          <p:cNvSpPr txBox="1"/>
          <p:nvPr/>
        </p:nvSpPr>
        <p:spPr>
          <a:xfrm>
            <a:off x="1520825" y="4392638"/>
            <a:ext cx="12231911" cy="867416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23900" dirty="0"/>
              <a:t>Thank You!</a:t>
            </a:r>
          </a:p>
        </p:txBody>
      </p:sp>
    </p:spTree>
    <p:extLst>
      <p:ext uri="{BB962C8B-B14F-4D97-AF65-F5344CB8AC3E}">
        <p14:creationId xmlns:p14="http://schemas.microsoft.com/office/powerpoint/2010/main" val="1378755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C608D41-706D-8E9A-F65D-DBFFE16E474E}"/>
              </a:ext>
            </a:extLst>
          </p:cNvPr>
          <p:cNvSpPr txBox="1"/>
          <p:nvPr/>
        </p:nvSpPr>
        <p:spPr>
          <a:xfrm>
            <a:off x="3574362" y="10856925"/>
            <a:ext cx="17228926" cy="6817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r>
              <a:rPr lang="en-US" dirty="0"/>
              <a:t>Poppins : </a:t>
            </a:r>
            <a:r>
              <a:rPr lang="en-US" dirty="0">
                <a:hlinkClick r:id="rId2"/>
              </a:rPr>
              <a:t>https://fonts.google.com/specimen/Poppins</a:t>
            </a:r>
            <a:endParaRPr lang="en-US" dirty="0"/>
          </a:p>
        </p:txBody>
      </p:sp>
      <p:sp>
        <p:nvSpPr>
          <p:cNvPr id="5" name="TextBox 4">
            <a:extLst>
              <a:ext uri="{FF2B5EF4-FFF2-40B4-BE49-F238E27FC236}">
                <a16:creationId xmlns:a16="http://schemas.microsoft.com/office/drawing/2014/main" id="{B0989DE2-CF6B-F848-EE33-C99425F85131}"/>
              </a:ext>
            </a:extLst>
          </p:cNvPr>
          <p:cNvSpPr txBox="1"/>
          <p:nvPr/>
        </p:nvSpPr>
        <p:spPr>
          <a:xfrm>
            <a:off x="3574362" y="3290437"/>
            <a:ext cx="8648488" cy="549894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marL="342900" indent="-342900">
              <a:buFont typeface="+mj-lt"/>
              <a:buAutoNum type="arabicPeriod"/>
            </a:pPr>
            <a:r>
              <a:rPr lang="en-US" sz="1600" dirty="0">
                <a:hlinkClick r:id="rId3"/>
              </a:rPr>
              <a:t>https://www.pexels.com/photo/woman-smiling-and-holding-teal-book-1181424/</a:t>
            </a:r>
            <a:endParaRPr lang="en-US" sz="1600" dirty="0"/>
          </a:p>
          <a:p>
            <a:pPr marL="342900" indent="-342900">
              <a:buFont typeface="+mj-lt"/>
              <a:buAutoNum type="arabicPeriod"/>
            </a:pPr>
            <a:r>
              <a:rPr lang="en-US" sz="1600" dirty="0">
                <a:hlinkClick r:id="rId4"/>
              </a:rPr>
              <a:t>https://www.pexels.com/photo/a-portrait-of-a-woman-wearing-a-blazer-7648247/</a:t>
            </a:r>
            <a:endParaRPr lang="en-US" sz="1600" dirty="0"/>
          </a:p>
          <a:p>
            <a:pPr marL="342900" indent="-342900">
              <a:buFont typeface="+mj-lt"/>
              <a:buAutoNum type="arabicPeriod"/>
            </a:pPr>
            <a:r>
              <a:rPr lang="en-US" sz="1600" dirty="0">
                <a:hlinkClick r:id="rId5"/>
              </a:rPr>
              <a:t>https://www.pexels.com/photo/woman-in-orange-blazer-sitting-behind-her-desk-8190818/</a:t>
            </a:r>
            <a:endParaRPr lang="en-US" sz="1600" dirty="0"/>
          </a:p>
          <a:p>
            <a:pPr marL="342900" indent="-342900">
              <a:buFont typeface="+mj-lt"/>
              <a:buAutoNum type="arabicPeriod"/>
            </a:pPr>
            <a:r>
              <a:rPr lang="en-US" sz="1600" dirty="0">
                <a:hlinkClick r:id="rId6"/>
              </a:rPr>
              <a:t>https://www.pexels.com/photo/a-woman-sitting-on-a-conference-table-while-holding-her-laptop-8133892/</a:t>
            </a:r>
            <a:endParaRPr lang="en-US" sz="1600" dirty="0"/>
          </a:p>
          <a:p>
            <a:pPr marL="342900" indent="-342900">
              <a:buFont typeface="+mj-lt"/>
              <a:buAutoNum type="arabicPeriod"/>
            </a:pPr>
            <a:r>
              <a:rPr lang="en-US" sz="1600" dirty="0">
                <a:hlinkClick r:id="rId7"/>
              </a:rPr>
              <a:t>https://www.pexels.com/photo/a-woman-leaning-on-a-shelf-8871904/</a:t>
            </a:r>
            <a:endParaRPr lang="en-US" sz="1600" dirty="0"/>
          </a:p>
          <a:p>
            <a:pPr marL="342900" indent="-342900">
              <a:buFont typeface="+mj-lt"/>
              <a:buAutoNum type="arabicPeriod"/>
            </a:pPr>
            <a:r>
              <a:rPr lang="en-US" sz="1600" dirty="0">
                <a:hlinkClick r:id="rId8"/>
              </a:rPr>
              <a:t>https://www.pexels.com/photo/a-woman-in-white-blazer-smiling-with-her-arms-crossed-8528852/</a:t>
            </a:r>
            <a:endParaRPr lang="en-US" sz="1600" dirty="0"/>
          </a:p>
        </p:txBody>
      </p:sp>
      <p:sp>
        <p:nvSpPr>
          <p:cNvPr id="10" name="TextBox 9">
            <a:extLst>
              <a:ext uri="{FF2B5EF4-FFF2-40B4-BE49-F238E27FC236}">
                <a16:creationId xmlns:a16="http://schemas.microsoft.com/office/drawing/2014/main" id="{A36645C1-49C3-73E7-1C7C-B76FFD8F324C}"/>
              </a:ext>
            </a:extLst>
          </p:cNvPr>
          <p:cNvSpPr txBox="1"/>
          <p:nvPr/>
        </p:nvSpPr>
        <p:spPr>
          <a:xfrm>
            <a:off x="12671470" y="3290437"/>
            <a:ext cx="8648488" cy="549894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stStyle>
          <a:p>
            <a:pPr marL="342900" indent="-342900">
              <a:buFont typeface="+mj-lt"/>
              <a:buAutoNum type="arabicPeriod"/>
            </a:pPr>
            <a:r>
              <a:rPr lang="en-US" sz="1600" dirty="0">
                <a:hlinkClick r:id="rId9"/>
              </a:rPr>
              <a:t>https://unsplash.com/photos/woman-standing-by-wall-holding-mug-b3AYk8HKCl0</a:t>
            </a:r>
            <a:endParaRPr lang="en-US" sz="1600" dirty="0"/>
          </a:p>
          <a:p>
            <a:pPr marL="342900" indent="-342900">
              <a:buFont typeface="+mj-lt"/>
              <a:buAutoNum type="arabicPeriod"/>
            </a:pPr>
            <a:r>
              <a:rPr lang="en-US" sz="1600" dirty="0">
                <a:hlinkClick r:id="rId10"/>
              </a:rPr>
              <a:t>https://unsplash.com/photos/man-wearing-gray-blazer-G3ZAhAJ2ojc</a:t>
            </a:r>
            <a:endParaRPr lang="en-US" sz="1600" dirty="0"/>
          </a:p>
          <a:p>
            <a:pPr marL="342900" indent="-342900">
              <a:buFont typeface="+mj-lt"/>
              <a:buAutoNum type="arabicPeriod"/>
            </a:pPr>
            <a:r>
              <a:rPr lang="en-US" sz="1600" dirty="0">
                <a:hlinkClick r:id="rId11"/>
              </a:rPr>
              <a:t>https://www.pexels.com/photo/man-wearing-blue-blazer-936043/</a:t>
            </a:r>
            <a:endParaRPr lang="en-US" sz="1600" dirty="0"/>
          </a:p>
          <a:p>
            <a:pPr marL="342900" indent="-342900">
              <a:buFont typeface="+mj-lt"/>
              <a:buAutoNum type="arabicPeriod"/>
            </a:pPr>
            <a:r>
              <a:rPr lang="en-US" sz="1600" dirty="0">
                <a:hlinkClick r:id="rId12"/>
              </a:rPr>
              <a:t>https://www.pexels.com/photo/man-in-black-suit-jacket-standing-near-railings-3778876/</a:t>
            </a:r>
            <a:endParaRPr lang="en-US" sz="1600" dirty="0"/>
          </a:p>
          <a:p>
            <a:pPr marL="342900" indent="-342900">
              <a:buFont typeface="+mj-lt"/>
              <a:buAutoNum type="arabicPeriod"/>
            </a:pPr>
            <a:r>
              <a:rPr lang="en-US" sz="1600" dirty="0">
                <a:hlinkClick r:id="rId13"/>
              </a:rPr>
              <a:t>https://www.pexels.com/photo/close-up-photography-of-a-woman-wearing-formal-coat-785667/</a:t>
            </a:r>
            <a:endParaRPr lang="en-US" sz="1600" dirty="0"/>
          </a:p>
          <a:p>
            <a:pPr marL="342900" indent="-342900">
              <a:buFont typeface="+mj-lt"/>
              <a:buAutoNum type="arabicPeriod"/>
            </a:pPr>
            <a:r>
              <a:rPr lang="en-US" sz="1600" dirty="0">
                <a:hlinkClick r:id="rId14"/>
              </a:rPr>
              <a:t>https://unsplash.com/photos/man-standing-beside-wall-pAtA8xe_iVM</a:t>
            </a:r>
            <a:endParaRPr lang="en-US" sz="1600" dirty="0"/>
          </a:p>
        </p:txBody>
      </p:sp>
      <p:sp>
        <p:nvSpPr>
          <p:cNvPr id="4" name="TextBox 3">
            <a:extLst>
              <a:ext uri="{FF2B5EF4-FFF2-40B4-BE49-F238E27FC236}">
                <a16:creationId xmlns:a16="http://schemas.microsoft.com/office/drawing/2014/main" id="{3CD3885C-C93D-B218-28FA-C1FFCCA34ED6}"/>
              </a:ext>
            </a:extLst>
          </p:cNvPr>
          <p:cNvSpPr txBox="1"/>
          <p:nvPr/>
        </p:nvSpPr>
        <p:spPr>
          <a:xfrm>
            <a:off x="3574362" y="2057868"/>
            <a:ext cx="1722892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Images</a:t>
            </a:r>
          </a:p>
        </p:txBody>
      </p:sp>
      <p:sp>
        <p:nvSpPr>
          <p:cNvPr id="6" name="TextBox 5">
            <a:extLst>
              <a:ext uri="{FF2B5EF4-FFF2-40B4-BE49-F238E27FC236}">
                <a16:creationId xmlns:a16="http://schemas.microsoft.com/office/drawing/2014/main" id="{5D173F8C-D419-649C-3F8B-647608FBE740}"/>
              </a:ext>
            </a:extLst>
          </p:cNvPr>
          <p:cNvSpPr txBox="1"/>
          <p:nvPr/>
        </p:nvSpPr>
        <p:spPr>
          <a:xfrm>
            <a:off x="3574362" y="9807236"/>
            <a:ext cx="1722892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Fonts</a:t>
            </a:r>
          </a:p>
        </p:txBody>
      </p:sp>
      <p:sp>
        <p:nvSpPr>
          <p:cNvPr id="3" name="TextBox 2">
            <a:extLst>
              <a:ext uri="{FF2B5EF4-FFF2-40B4-BE49-F238E27FC236}">
                <a16:creationId xmlns:a16="http://schemas.microsoft.com/office/drawing/2014/main" id="{E27BCB14-4FE2-064B-1114-3CC9E1BA0A36}"/>
              </a:ext>
            </a:extLst>
          </p:cNvPr>
          <p:cNvSpPr txBox="1"/>
          <p:nvPr/>
        </p:nvSpPr>
        <p:spPr>
          <a:xfrm>
            <a:off x="1520996" y="954536"/>
            <a:ext cx="21335830" cy="1015632"/>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r>
              <a:rPr lang="en-US" dirty="0"/>
              <a:t>Credits</a:t>
            </a:r>
          </a:p>
        </p:txBody>
      </p:sp>
    </p:spTree>
    <p:extLst>
      <p:ext uri="{BB962C8B-B14F-4D97-AF65-F5344CB8AC3E}">
        <p14:creationId xmlns:p14="http://schemas.microsoft.com/office/powerpoint/2010/main" val="2348700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Graphic 4">
            <a:extLst>
              <a:ext uri="{FF2B5EF4-FFF2-40B4-BE49-F238E27FC236}">
                <a16:creationId xmlns:a16="http://schemas.microsoft.com/office/drawing/2014/main" id="{DDE6EC09-A2AB-7794-9639-A01E7CB222CE}"/>
              </a:ext>
            </a:extLst>
          </p:cNvPr>
          <p:cNvSpPr/>
          <p:nvPr/>
        </p:nvSpPr>
        <p:spPr>
          <a:xfrm flipV="1">
            <a:off x="2092960" y="0"/>
            <a:ext cx="5283200" cy="5277297"/>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7" name="Oval 6">
            <a:extLst>
              <a:ext uri="{FF2B5EF4-FFF2-40B4-BE49-F238E27FC236}">
                <a16:creationId xmlns:a16="http://schemas.microsoft.com/office/drawing/2014/main" id="{44535FC8-2B4B-2DAD-332F-C353E5B648E1}"/>
              </a:ext>
            </a:extLst>
          </p:cNvPr>
          <p:cNvSpPr/>
          <p:nvPr/>
        </p:nvSpPr>
        <p:spPr>
          <a:xfrm>
            <a:off x="15264809" y="12385040"/>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DC056FB-EFD2-F48F-9E1D-CE7BE6A9029F}"/>
              </a:ext>
            </a:extLst>
          </p:cNvPr>
          <p:cNvSpPr txBox="1"/>
          <p:nvPr/>
        </p:nvSpPr>
        <p:spPr>
          <a:xfrm>
            <a:off x="12188825" y="3365619"/>
            <a:ext cx="10667999" cy="3272242"/>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Journey back in time as we unravel the rich tapestry of our history. From humble beginnings to global recognition, our story is a testament to perseverance, ingenuity, and unwavering dedication.</a:t>
            </a:r>
          </a:p>
        </p:txBody>
      </p:sp>
      <p:sp>
        <p:nvSpPr>
          <p:cNvPr id="5" name="TextBox 4">
            <a:extLst>
              <a:ext uri="{FF2B5EF4-FFF2-40B4-BE49-F238E27FC236}">
                <a16:creationId xmlns:a16="http://schemas.microsoft.com/office/drawing/2014/main" id="{D8533B0E-F9CB-05CF-6F60-F03924AE561F}"/>
              </a:ext>
            </a:extLst>
          </p:cNvPr>
          <p:cNvSpPr txBox="1"/>
          <p:nvPr/>
        </p:nvSpPr>
        <p:spPr>
          <a:xfrm>
            <a:off x="12188825" y="7124819"/>
            <a:ext cx="10668000" cy="392101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Established in 20XX, we have continually evolved, adapting to the everchanging landscape of the industry. Join us as we revisit pivotal milestones, celebrate triumphs, and reflect on the transformative journey that has shaped us into the powerhouse it is today.</a:t>
            </a:r>
          </a:p>
        </p:txBody>
      </p:sp>
      <p:sp>
        <p:nvSpPr>
          <p:cNvPr id="2" name="TextBox 1">
            <a:extLst>
              <a:ext uri="{FF2B5EF4-FFF2-40B4-BE49-F238E27FC236}">
                <a16:creationId xmlns:a16="http://schemas.microsoft.com/office/drawing/2014/main" id="{1C47233A-F1F3-6350-6117-AD784E4E8094}"/>
              </a:ext>
            </a:extLst>
          </p:cNvPr>
          <p:cNvSpPr txBox="1"/>
          <p:nvPr/>
        </p:nvSpPr>
        <p:spPr>
          <a:xfrm>
            <a:off x="4428172" y="8475895"/>
            <a:ext cx="5489575" cy="256993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Company History</a:t>
            </a:r>
          </a:p>
        </p:txBody>
      </p:sp>
    </p:spTree>
    <p:extLst>
      <p:ext uri="{BB962C8B-B14F-4D97-AF65-F5344CB8AC3E}">
        <p14:creationId xmlns:p14="http://schemas.microsoft.com/office/powerpoint/2010/main" val="3253014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Graphic 4">
            <a:extLst>
              <a:ext uri="{FF2B5EF4-FFF2-40B4-BE49-F238E27FC236}">
                <a16:creationId xmlns:a16="http://schemas.microsoft.com/office/drawing/2014/main" id="{79096BF0-96E7-06B5-CFEC-EC7868A66EDC}"/>
              </a:ext>
            </a:extLst>
          </p:cNvPr>
          <p:cNvSpPr/>
          <p:nvPr/>
        </p:nvSpPr>
        <p:spPr>
          <a:xfrm flipV="1">
            <a:off x="17283869" y="-1"/>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0" name="Oval 9">
            <a:extLst>
              <a:ext uri="{FF2B5EF4-FFF2-40B4-BE49-F238E27FC236}">
                <a16:creationId xmlns:a16="http://schemas.microsoft.com/office/drawing/2014/main" id="{10C74684-F76B-1B06-3E9A-5F6B7086E3E2}"/>
              </a:ext>
            </a:extLst>
          </p:cNvPr>
          <p:cNvSpPr/>
          <p:nvPr/>
        </p:nvSpPr>
        <p:spPr>
          <a:xfrm>
            <a:off x="15461931" y="1727419"/>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208420B-CB0B-5DBC-2E3A-FE2F8D3FFE82}"/>
              </a:ext>
            </a:extLst>
          </p:cNvPr>
          <p:cNvSpPr txBox="1"/>
          <p:nvPr/>
        </p:nvSpPr>
        <p:spPr>
          <a:xfrm>
            <a:off x="1960213" y="6745562"/>
            <a:ext cx="9642507" cy="5442324"/>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At Company, our mission is to empower individuals and businesses to thrive in an ever-evolving world.</a:t>
            </a:r>
          </a:p>
          <a:p>
            <a:r>
              <a:rPr lang="en-US" dirty="0"/>
              <a:t>Through innovative solutions, exceptional service, and a commitment to excellence, we aim to exceed expectations, drive positive change, and make a lasting impact on the communities we serve</a:t>
            </a:r>
          </a:p>
        </p:txBody>
      </p:sp>
      <p:sp>
        <p:nvSpPr>
          <p:cNvPr id="4" name="TextBox 3">
            <a:extLst>
              <a:ext uri="{FF2B5EF4-FFF2-40B4-BE49-F238E27FC236}">
                <a16:creationId xmlns:a16="http://schemas.microsoft.com/office/drawing/2014/main" id="{9DCC7221-DFBD-1250-F87D-2A0F8B77402F}"/>
              </a:ext>
            </a:extLst>
          </p:cNvPr>
          <p:cNvSpPr txBox="1"/>
          <p:nvPr/>
        </p:nvSpPr>
        <p:spPr>
          <a:xfrm>
            <a:off x="13512799" y="8917695"/>
            <a:ext cx="9222105" cy="3270191"/>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Our vision is to become a globally recognized leader in the industry, renowned for our unwavering commitment to excellence, innovation, and customer satisfaction. </a:t>
            </a:r>
          </a:p>
        </p:txBody>
      </p:sp>
      <p:sp>
        <p:nvSpPr>
          <p:cNvPr id="6" name="TextBox 5">
            <a:extLst>
              <a:ext uri="{FF2B5EF4-FFF2-40B4-BE49-F238E27FC236}">
                <a16:creationId xmlns:a16="http://schemas.microsoft.com/office/drawing/2014/main" id="{4E1F4D8D-79DA-6963-7C33-55BA2859A03E}"/>
              </a:ext>
            </a:extLst>
          </p:cNvPr>
          <p:cNvSpPr txBox="1"/>
          <p:nvPr/>
        </p:nvSpPr>
        <p:spPr>
          <a:xfrm>
            <a:off x="13512799" y="8103104"/>
            <a:ext cx="9222105"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Vision</a:t>
            </a:r>
          </a:p>
        </p:txBody>
      </p:sp>
      <p:sp>
        <p:nvSpPr>
          <p:cNvPr id="7" name="TextBox 6">
            <a:extLst>
              <a:ext uri="{FF2B5EF4-FFF2-40B4-BE49-F238E27FC236}">
                <a16:creationId xmlns:a16="http://schemas.microsoft.com/office/drawing/2014/main" id="{3AB74F40-2540-3F7C-84CE-F7BA815213C5}"/>
              </a:ext>
            </a:extLst>
          </p:cNvPr>
          <p:cNvSpPr txBox="1"/>
          <p:nvPr/>
        </p:nvSpPr>
        <p:spPr>
          <a:xfrm>
            <a:off x="1960212" y="5930971"/>
            <a:ext cx="9642507"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Mission</a:t>
            </a:r>
          </a:p>
        </p:txBody>
      </p:sp>
      <p:sp>
        <p:nvSpPr>
          <p:cNvPr id="2" name="TextBox 1">
            <a:extLst>
              <a:ext uri="{FF2B5EF4-FFF2-40B4-BE49-F238E27FC236}">
                <a16:creationId xmlns:a16="http://schemas.microsoft.com/office/drawing/2014/main" id="{0AA6A916-8727-4ED8-3579-07A985BD1E9F}"/>
              </a:ext>
            </a:extLst>
          </p:cNvPr>
          <p:cNvSpPr txBox="1"/>
          <p:nvPr/>
        </p:nvSpPr>
        <p:spPr>
          <a:xfrm>
            <a:off x="1960212" y="947545"/>
            <a:ext cx="10228613" cy="4221669"/>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1500" dirty="0"/>
              <a:t>Mission and Vision</a:t>
            </a:r>
          </a:p>
        </p:txBody>
      </p:sp>
    </p:spTree>
    <p:extLst>
      <p:ext uri="{BB962C8B-B14F-4D97-AF65-F5344CB8AC3E}">
        <p14:creationId xmlns:p14="http://schemas.microsoft.com/office/powerpoint/2010/main" val="1619295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EEBB7327-76D5-D861-494E-42BFE97BCD64}"/>
              </a:ext>
            </a:extLst>
          </p:cNvPr>
          <p:cNvSpPr/>
          <p:nvPr/>
        </p:nvSpPr>
        <p:spPr>
          <a:xfrm>
            <a:off x="9521778" y="649041"/>
            <a:ext cx="4894716" cy="4894715"/>
          </a:xfrm>
          <a:custGeom>
            <a:avLst/>
            <a:gdLst/>
            <a:ahLst/>
            <a:cxnLst>
              <a:cxn ang="3cd4">
                <a:pos x="hc" y="t"/>
              </a:cxn>
              <a:cxn ang="cd2">
                <a:pos x="l" y="vc"/>
              </a:cxn>
              <a:cxn ang="cd4">
                <a:pos x="hc" y="b"/>
              </a:cxn>
              <a:cxn ang="0">
                <a:pos x="r" y="vc"/>
              </a:cxn>
            </a:cxnLst>
            <a:rect l="l" t="t" r="r" b="b"/>
            <a:pathLst>
              <a:path w="3930" h="3930">
                <a:moveTo>
                  <a:pt x="3930" y="1965"/>
                </a:moveTo>
                <a:cubicBezTo>
                  <a:pt x="3930" y="3050"/>
                  <a:pt x="3050" y="3930"/>
                  <a:pt x="1965" y="3930"/>
                </a:cubicBezTo>
                <a:cubicBezTo>
                  <a:pt x="880" y="3930"/>
                  <a:pt x="0" y="3050"/>
                  <a:pt x="0" y="1965"/>
                </a:cubicBezTo>
                <a:cubicBezTo>
                  <a:pt x="0" y="879"/>
                  <a:pt x="880" y="0"/>
                  <a:pt x="1965" y="0"/>
                </a:cubicBezTo>
                <a:cubicBezTo>
                  <a:pt x="3050" y="0"/>
                  <a:pt x="3930" y="879"/>
                  <a:pt x="3930" y="1965"/>
                </a:cubicBezTo>
                <a:close/>
              </a:path>
            </a:pathLst>
          </a:custGeom>
          <a:solidFill>
            <a:schemeClr val="accent1">
              <a:alpha val="90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Arial" panose="020B0604020202020204" pitchFamily="34" charset="0"/>
              <a:ea typeface="Microsoft YaHei" pitchFamily="2"/>
              <a:cs typeface="Lucida Sans" pitchFamily="2"/>
            </a:endParaRPr>
          </a:p>
        </p:txBody>
      </p:sp>
      <p:sp>
        <p:nvSpPr>
          <p:cNvPr id="13" name="Freeform: Shape 12">
            <a:extLst>
              <a:ext uri="{FF2B5EF4-FFF2-40B4-BE49-F238E27FC236}">
                <a16:creationId xmlns:a16="http://schemas.microsoft.com/office/drawing/2014/main" id="{D0C4CA48-2A0F-AE7A-0B8D-0BE775F189D1}"/>
              </a:ext>
            </a:extLst>
          </p:cNvPr>
          <p:cNvSpPr/>
          <p:nvPr/>
        </p:nvSpPr>
        <p:spPr>
          <a:xfrm>
            <a:off x="9521778" y="4410642"/>
            <a:ext cx="4894716" cy="4894715"/>
          </a:xfrm>
          <a:custGeom>
            <a:avLst/>
            <a:gdLst/>
            <a:ahLst/>
            <a:cxnLst>
              <a:cxn ang="3cd4">
                <a:pos x="hc" y="t"/>
              </a:cxn>
              <a:cxn ang="cd2">
                <a:pos x="l" y="vc"/>
              </a:cxn>
              <a:cxn ang="cd4">
                <a:pos x="hc" y="b"/>
              </a:cxn>
              <a:cxn ang="0">
                <a:pos x="r" y="vc"/>
              </a:cxn>
            </a:cxnLst>
            <a:rect l="l" t="t" r="r" b="b"/>
            <a:pathLst>
              <a:path w="3930" h="3930">
                <a:moveTo>
                  <a:pt x="3930" y="1965"/>
                </a:moveTo>
                <a:cubicBezTo>
                  <a:pt x="3930" y="3050"/>
                  <a:pt x="3051" y="3930"/>
                  <a:pt x="1965" y="3930"/>
                </a:cubicBezTo>
                <a:cubicBezTo>
                  <a:pt x="880" y="3930"/>
                  <a:pt x="0" y="3050"/>
                  <a:pt x="0" y="1965"/>
                </a:cubicBezTo>
                <a:cubicBezTo>
                  <a:pt x="0" y="879"/>
                  <a:pt x="880" y="0"/>
                  <a:pt x="1965" y="0"/>
                </a:cubicBezTo>
                <a:cubicBezTo>
                  <a:pt x="3051" y="0"/>
                  <a:pt x="3930" y="879"/>
                  <a:pt x="3930" y="1965"/>
                </a:cubicBezTo>
                <a:close/>
              </a:path>
            </a:pathLst>
          </a:custGeom>
          <a:solidFill>
            <a:schemeClr val="accent2">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Arial" panose="020B0604020202020204" pitchFamily="34" charset="0"/>
              <a:ea typeface="Microsoft YaHei" pitchFamily="2"/>
              <a:cs typeface="Lucida Sans" pitchFamily="2"/>
            </a:endParaRPr>
          </a:p>
        </p:txBody>
      </p:sp>
      <p:sp>
        <p:nvSpPr>
          <p:cNvPr id="14" name="Freeform: Shape 13">
            <a:extLst>
              <a:ext uri="{FF2B5EF4-FFF2-40B4-BE49-F238E27FC236}">
                <a16:creationId xmlns:a16="http://schemas.microsoft.com/office/drawing/2014/main" id="{643275D7-0703-8BC7-7C29-EE129C705937}"/>
              </a:ext>
            </a:extLst>
          </p:cNvPr>
          <p:cNvSpPr/>
          <p:nvPr/>
        </p:nvSpPr>
        <p:spPr>
          <a:xfrm>
            <a:off x="9521155" y="8014647"/>
            <a:ext cx="4895962" cy="4894715"/>
          </a:xfrm>
          <a:custGeom>
            <a:avLst/>
            <a:gdLst/>
            <a:ahLst/>
            <a:cxnLst>
              <a:cxn ang="3cd4">
                <a:pos x="hc" y="t"/>
              </a:cxn>
              <a:cxn ang="cd2">
                <a:pos x="l" y="vc"/>
              </a:cxn>
              <a:cxn ang="cd4">
                <a:pos x="hc" y="b"/>
              </a:cxn>
              <a:cxn ang="0">
                <a:pos x="r" y="vc"/>
              </a:cxn>
            </a:cxnLst>
            <a:rect l="l" t="t" r="r" b="b"/>
            <a:pathLst>
              <a:path w="3931" h="3930">
                <a:moveTo>
                  <a:pt x="3931" y="1965"/>
                </a:moveTo>
                <a:cubicBezTo>
                  <a:pt x="3931" y="3050"/>
                  <a:pt x="3051" y="3930"/>
                  <a:pt x="1965" y="3930"/>
                </a:cubicBezTo>
                <a:cubicBezTo>
                  <a:pt x="880" y="3930"/>
                  <a:pt x="0" y="3050"/>
                  <a:pt x="0" y="1965"/>
                </a:cubicBezTo>
                <a:cubicBezTo>
                  <a:pt x="0" y="879"/>
                  <a:pt x="880" y="0"/>
                  <a:pt x="1965" y="0"/>
                </a:cubicBezTo>
                <a:cubicBezTo>
                  <a:pt x="3051" y="0"/>
                  <a:pt x="3931" y="879"/>
                  <a:pt x="3931" y="1965"/>
                </a:cubicBezTo>
                <a:close/>
              </a:path>
            </a:pathLst>
          </a:custGeom>
          <a:solidFill>
            <a:schemeClr val="accent3">
              <a:lumMod val="90000"/>
              <a:alpha val="85000"/>
            </a:schemeClr>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Arial" panose="020B0604020202020204" pitchFamily="34" charset="0"/>
              <a:ea typeface="Microsoft YaHei" pitchFamily="2"/>
              <a:cs typeface="Lucida Sans" pitchFamily="2"/>
            </a:endParaRPr>
          </a:p>
        </p:txBody>
      </p:sp>
      <p:sp>
        <p:nvSpPr>
          <p:cNvPr id="20" name="Freeform: Shape 19">
            <a:extLst>
              <a:ext uri="{FF2B5EF4-FFF2-40B4-BE49-F238E27FC236}">
                <a16:creationId xmlns:a16="http://schemas.microsoft.com/office/drawing/2014/main" id="{2F0141B9-08DC-C4A0-543B-642B19E32E20}"/>
              </a:ext>
            </a:extLst>
          </p:cNvPr>
          <p:cNvSpPr/>
          <p:nvPr/>
        </p:nvSpPr>
        <p:spPr>
          <a:xfrm rot="5400000">
            <a:off x="11737418" y="4707744"/>
            <a:ext cx="463435" cy="463434"/>
          </a:xfrm>
          <a:custGeom>
            <a:avLst/>
            <a:gdLst/>
            <a:ahLst/>
            <a:cxnLst>
              <a:cxn ang="3cd4">
                <a:pos x="hc" y="t"/>
              </a:cxn>
              <a:cxn ang="cd2">
                <a:pos x="l" y="vc"/>
              </a:cxn>
              <a:cxn ang="cd4">
                <a:pos x="hc" y="b"/>
              </a:cxn>
              <a:cxn ang="0">
                <a:pos x="r" y="vc"/>
              </a:cxn>
            </a:cxnLst>
            <a:rect l="l" t="t" r="r" b="b"/>
            <a:pathLst>
              <a:path w="373" h="373">
                <a:moveTo>
                  <a:pt x="196" y="95"/>
                </a:moveTo>
                <a:lnTo>
                  <a:pt x="176" y="115"/>
                </a:lnTo>
                <a:lnTo>
                  <a:pt x="233" y="172"/>
                </a:lnTo>
                <a:lnTo>
                  <a:pt x="86" y="172"/>
                </a:lnTo>
                <a:lnTo>
                  <a:pt x="86" y="201"/>
                </a:lnTo>
                <a:lnTo>
                  <a:pt x="233" y="201"/>
                </a:lnTo>
                <a:lnTo>
                  <a:pt x="176" y="258"/>
                </a:lnTo>
                <a:lnTo>
                  <a:pt x="196" y="279"/>
                </a:lnTo>
                <a:lnTo>
                  <a:pt x="288" y="187"/>
                </a:lnTo>
                <a:close/>
                <a:moveTo>
                  <a:pt x="186" y="29"/>
                </a:moveTo>
                <a:cubicBezTo>
                  <a:pt x="274" y="29"/>
                  <a:pt x="344" y="99"/>
                  <a:pt x="344" y="187"/>
                </a:cubicBezTo>
                <a:cubicBezTo>
                  <a:pt x="344" y="274"/>
                  <a:pt x="274" y="344"/>
                  <a:pt x="186" y="344"/>
                </a:cubicBezTo>
                <a:cubicBezTo>
                  <a:pt x="99" y="344"/>
                  <a:pt x="28" y="274"/>
                  <a:pt x="28" y="187"/>
                </a:cubicBezTo>
                <a:cubicBezTo>
                  <a:pt x="28" y="99"/>
                  <a:pt x="99" y="29"/>
                  <a:pt x="186" y="29"/>
                </a:cubicBezTo>
                <a:close/>
                <a:moveTo>
                  <a:pt x="186" y="0"/>
                </a:moveTo>
                <a:cubicBezTo>
                  <a:pt x="83" y="0"/>
                  <a:pt x="0" y="84"/>
                  <a:pt x="0" y="187"/>
                </a:cubicBezTo>
                <a:cubicBezTo>
                  <a:pt x="0" y="290"/>
                  <a:pt x="83" y="373"/>
                  <a:pt x="186" y="373"/>
                </a:cubicBezTo>
                <a:cubicBezTo>
                  <a:pt x="289" y="373"/>
                  <a:pt x="373" y="290"/>
                  <a:pt x="373" y="187"/>
                </a:cubicBezTo>
                <a:cubicBezTo>
                  <a:pt x="373" y="84"/>
                  <a:pt x="289" y="0"/>
                  <a:pt x="186" y="0"/>
                </a:cubicBezTo>
                <a:close/>
              </a:path>
            </a:pathLst>
          </a:custGeom>
          <a:solidFill>
            <a:schemeClr val="bg1"/>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Arial" panose="020B0604020202020204" pitchFamily="34" charset="0"/>
              <a:ea typeface="Microsoft YaHei" pitchFamily="2"/>
              <a:cs typeface="Lucida Sans" pitchFamily="2"/>
            </a:endParaRPr>
          </a:p>
        </p:txBody>
      </p:sp>
      <p:sp>
        <p:nvSpPr>
          <p:cNvPr id="6" name="Freeform: Shape 5">
            <a:extLst>
              <a:ext uri="{FF2B5EF4-FFF2-40B4-BE49-F238E27FC236}">
                <a16:creationId xmlns:a16="http://schemas.microsoft.com/office/drawing/2014/main" id="{0DF03296-6A68-17B9-4109-49F9E79E19A5}"/>
              </a:ext>
            </a:extLst>
          </p:cNvPr>
          <p:cNvSpPr/>
          <p:nvPr/>
        </p:nvSpPr>
        <p:spPr>
          <a:xfrm rot="5400000">
            <a:off x="11737418" y="8496575"/>
            <a:ext cx="463435" cy="463434"/>
          </a:xfrm>
          <a:custGeom>
            <a:avLst/>
            <a:gdLst/>
            <a:ahLst/>
            <a:cxnLst>
              <a:cxn ang="3cd4">
                <a:pos x="hc" y="t"/>
              </a:cxn>
              <a:cxn ang="cd2">
                <a:pos x="l" y="vc"/>
              </a:cxn>
              <a:cxn ang="cd4">
                <a:pos x="hc" y="b"/>
              </a:cxn>
              <a:cxn ang="0">
                <a:pos x="r" y="vc"/>
              </a:cxn>
            </a:cxnLst>
            <a:rect l="l" t="t" r="r" b="b"/>
            <a:pathLst>
              <a:path w="373" h="373">
                <a:moveTo>
                  <a:pt x="196" y="95"/>
                </a:moveTo>
                <a:lnTo>
                  <a:pt x="176" y="115"/>
                </a:lnTo>
                <a:lnTo>
                  <a:pt x="233" y="172"/>
                </a:lnTo>
                <a:lnTo>
                  <a:pt x="86" y="172"/>
                </a:lnTo>
                <a:lnTo>
                  <a:pt x="86" y="201"/>
                </a:lnTo>
                <a:lnTo>
                  <a:pt x="233" y="201"/>
                </a:lnTo>
                <a:lnTo>
                  <a:pt x="176" y="258"/>
                </a:lnTo>
                <a:lnTo>
                  <a:pt x="196" y="279"/>
                </a:lnTo>
                <a:lnTo>
                  <a:pt x="288" y="187"/>
                </a:lnTo>
                <a:close/>
                <a:moveTo>
                  <a:pt x="186" y="29"/>
                </a:moveTo>
                <a:cubicBezTo>
                  <a:pt x="274" y="29"/>
                  <a:pt x="344" y="99"/>
                  <a:pt x="344" y="187"/>
                </a:cubicBezTo>
                <a:cubicBezTo>
                  <a:pt x="344" y="274"/>
                  <a:pt x="274" y="344"/>
                  <a:pt x="186" y="344"/>
                </a:cubicBezTo>
                <a:cubicBezTo>
                  <a:pt x="99" y="344"/>
                  <a:pt x="28" y="274"/>
                  <a:pt x="28" y="187"/>
                </a:cubicBezTo>
                <a:cubicBezTo>
                  <a:pt x="28" y="99"/>
                  <a:pt x="99" y="29"/>
                  <a:pt x="186" y="29"/>
                </a:cubicBezTo>
                <a:close/>
                <a:moveTo>
                  <a:pt x="186" y="0"/>
                </a:moveTo>
                <a:cubicBezTo>
                  <a:pt x="83" y="0"/>
                  <a:pt x="0" y="84"/>
                  <a:pt x="0" y="187"/>
                </a:cubicBezTo>
                <a:cubicBezTo>
                  <a:pt x="0" y="290"/>
                  <a:pt x="83" y="373"/>
                  <a:pt x="186" y="373"/>
                </a:cubicBezTo>
                <a:cubicBezTo>
                  <a:pt x="289" y="373"/>
                  <a:pt x="373" y="290"/>
                  <a:pt x="373" y="187"/>
                </a:cubicBezTo>
                <a:cubicBezTo>
                  <a:pt x="373" y="84"/>
                  <a:pt x="289" y="0"/>
                  <a:pt x="186" y="0"/>
                </a:cubicBezTo>
                <a:close/>
              </a:path>
            </a:pathLst>
          </a:custGeom>
          <a:solidFill>
            <a:schemeClr val="bg1"/>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u="none" strike="noStrike" kern="1200" dirty="0">
              <a:ln>
                <a:noFill/>
              </a:ln>
              <a:latin typeface="Arial" panose="020B0604020202020204" pitchFamily="34" charset="0"/>
              <a:ea typeface="Microsoft YaHei" pitchFamily="2"/>
              <a:cs typeface="Lucida Sans" pitchFamily="2"/>
            </a:endParaRPr>
          </a:p>
        </p:txBody>
      </p:sp>
      <p:sp>
        <p:nvSpPr>
          <p:cNvPr id="3" name="TextBox 2">
            <a:extLst>
              <a:ext uri="{FF2B5EF4-FFF2-40B4-BE49-F238E27FC236}">
                <a16:creationId xmlns:a16="http://schemas.microsoft.com/office/drawing/2014/main" id="{7C82CE30-C29F-5B77-BB5E-98BAC08DB12F}"/>
              </a:ext>
            </a:extLst>
          </p:cNvPr>
          <p:cNvSpPr txBox="1"/>
          <p:nvPr/>
        </p:nvSpPr>
        <p:spPr>
          <a:xfrm>
            <a:off x="15111127" y="2137336"/>
            <a:ext cx="6717242"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15" name="TextBox 14">
            <a:extLst>
              <a:ext uri="{FF2B5EF4-FFF2-40B4-BE49-F238E27FC236}">
                <a16:creationId xmlns:a16="http://schemas.microsoft.com/office/drawing/2014/main" id="{56D8E6DB-76D1-BB37-3EA1-C9D0B1707F7A}"/>
              </a:ext>
            </a:extLst>
          </p:cNvPr>
          <p:cNvSpPr txBox="1"/>
          <p:nvPr/>
        </p:nvSpPr>
        <p:spPr>
          <a:xfrm>
            <a:off x="15111127" y="5543756"/>
            <a:ext cx="6717242"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16" name="TextBox 15">
            <a:extLst>
              <a:ext uri="{FF2B5EF4-FFF2-40B4-BE49-F238E27FC236}">
                <a16:creationId xmlns:a16="http://schemas.microsoft.com/office/drawing/2014/main" id="{649D77F1-80EF-0AAF-D7BA-0F8766AEB4A0}"/>
              </a:ext>
            </a:extLst>
          </p:cNvPr>
          <p:cNvSpPr txBox="1"/>
          <p:nvPr/>
        </p:nvSpPr>
        <p:spPr>
          <a:xfrm>
            <a:off x="15111127" y="9203537"/>
            <a:ext cx="6717242" cy="19759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4" name="TextBox 3">
            <a:extLst>
              <a:ext uri="{FF2B5EF4-FFF2-40B4-BE49-F238E27FC236}">
                <a16:creationId xmlns:a16="http://schemas.microsoft.com/office/drawing/2014/main" id="{A0F8717C-59DC-DE63-77C8-58C25151D98B}"/>
              </a:ext>
            </a:extLst>
          </p:cNvPr>
          <p:cNvSpPr txBox="1"/>
          <p:nvPr/>
        </p:nvSpPr>
        <p:spPr>
          <a:xfrm>
            <a:off x="10216411" y="2693573"/>
            <a:ext cx="3505450"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lnSpc>
                <a:spcPct val="110000"/>
              </a:lnSpc>
            </a:pPr>
            <a:r>
              <a:rPr lang="en-US" dirty="0">
                <a:solidFill>
                  <a:schemeClr val="accent4">
                    <a:lumMod val="20000"/>
                    <a:lumOff val="80000"/>
                  </a:schemeClr>
                </a:solidFill>
              </a:rPr>
              <a:t>Value 01</a:t>
            </a:r>
          </a:p>
        </p:txBody>
      </p:sp>
      <p:sp>
        <p:nvSpPr>
          <p:cNvPr id="10" name="TextBox 9">
            <a:extLst>
              <a:ext uri="{FF2B5EF4-FFF2-40B4-BE49-F238E27FC236}">
                <a16:creationId xmlns:a16="http://schemas.microsoft.com/office/drawing/2014/main" id="{2A2828CE-625D-4DB7-1CBF-D00FD295A774}"/>
              </a:ext>
            </a:extLst>
          </p:cNvPr>
          <p:cNvSpPr txBox="1"/>
          <p:nvPr/>
        </p:nvSpPr>
        <p:spPr>
          <a:xfrm>
            <a:off x="10216411" y="6379091"/>
            <a:ext cx="3505450"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lnSpc>
                <a:spcPct val="110000"/>
              </a:lnSpc>
            </a:pPr>
            <a:r>
              <a:rPr lang="en-US" dirty="0">
                <a:solidFill>
                  <a:schemeClr val="accent4">
                    <a:lumMod val="20000"/>
                    <a:lumOff val="80000"/>
                  </a:schemeClr>
                </a:solidFill>
              </a:rPr>
              <a:t>Value 02</a:t>
            </a:r>
          </a:p>
        </p:txBody>
      </p:sp>
      <p:sp>
        <p:nvSpPr>
          <p:cNvPr id="11" name="TextBox 10">
            <a:extLst>
              <a:ext uri="{FF2B5EF4-FFF2-40B4-BE49-F238E27FC236}">
                <a16:creationId xmlns:a16="http://schemas.microsoft.com/office/drawing/2014/main" id="{65AB58B7-BC68-5A1D-8272-8EE6567DE504}"/>
              </a:ext>
            </a:extLst>
          </p:cNvPr>
          <p:cNvSpPr txBox="1"/>
          <p:nvPr/>
        </p:nvSpPr>
        <p:spPr>
          <a:xfrm>
            <a:off x="10216411" y="10145365"/>
            <a:ext cx="3505450"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lnSpc>
                <a:spcPct val="110000"/>
              </a:lnSpc>
            </a:pPr>
            <a:r>
              <a:rPr lang="en-US" dirty="0">
                <a:solidFill>
                  <a:schemeClr val="accent4">
                    <a:lumMod val="20000"/>
                    <a:lumOff val="80000"/>
                  </a:schemeClr>
                </a:solidFill>
              </a:rPr>
              <a:t>Value 03</a:t>
            </a:r>
          </a:p>
        </p:txBody>
      </p:sp>
      <p:sp>
        <p:nvSpPr>
          <p:cNvPr id="2" name="TextBox 1">
            <a:extLst>
              <a:ext uri="{FF2B5EF4-FFF2-40B4-BE49-F238E27FC236}">
                <a16:creationId xmlns:a16="http://schemas.microsoft.com/office/drawing/2014/main" id="{71077863-68DE-6090-0D65-372551874C01}"/>
              </a:ext>
            </a:extLst>
          </p:cNvPr>
          <p:cNvSpPr txBox="1"/>
          <p:nvPr/>
        </p:nvSpPr>
        <p:spPr>
          <a:xfrm>
            <a:off x="1520825" y="7861826"/>
            <a:ext cx="7305074" cy="5047536"/>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13800" dirty="0"/>
              <a:t>Core Values</a:t>
            </a:r>
          </a:p>
        </p:txBody>
      </p:sp>
    </p:spTree>
    <p:extLst>
      <p:ext uri="{BB962C8B-B14F-4D97-AF65-F5344CB8AC3E}">
        <p14:creationId xmlns:p14="http://schemas.microsoft.com/office/powerpoint/2010/main" val="543391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DFB18CCB-FF81-BB47-8A13-B2066254CFCA}"/>
              </a:ext>
            </a:extLst>
          </p:cNvPr>
          <p:cNvCxnSpPr>
            <a:cxnSpLocks/>
          </p:cNvCxnSpPr>
          <p:nvPr/>
        </p:nvCxnSpPr>
        <p:spPr>
          <a:xfrm>
            <a:off x="8135815" y="8065477"/>
            <a:ext cx="1472101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Graphic 4">
            <a:extLst>
              <a:ext uri="{FF2B5EF4-FFF2-40B4-BE49-F238E27FC236}">
                <a16:creationId xmlns:a16="http://schemas.microsoft.com/office/drawing/2014/main" id="{0F155463-1608-B18F-CF08-EEFFBF63BB95}"/>
              </a:ext>
            </a:extLst>
          </p:cNvPr>
          <p:cNvSpPr/>
          <p:nvPr/>
        </p:nvSpPr>
        <p:spPr>
          <a:xfrm>
            <a:off x="757505" y="8149271"/>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5" name="Oval 14">
            <a:extLst>
              <a:ext uri="{FF2B5EF4-FFF2-40B4-BE49-F238E27FC236}">
                <a16:creationId xmlns:a16="http://schemas.microsoft.com/office/drawing/2014/main" id="{A9D137CB-BED5-B353-0045-8797A0EDBBE5}"/>
              </a:ext>
            </a:extLst>
          </p:cNvPr>
          <p:cNvSpPr/>
          <p:nvPr/>
        </p:nvSpPr>
        <p:spPr>
          <a:xfrm>
            <a:off x="3237339" y="6734517"/>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243FA0E-9879-944A-CFA4-AD9F7C45FB85}"/>
              </a:ext>
            </a:extLst>
          </p:cNvPr>
          <p:cNvSpPr txBox="1"/>
          <p:nvPr/>
        </p:nvSpPr>
        <p:spPr>
          <a:xfrm>
            <a:off x="8778783" y="5177904"/>
            <a:ext cx="561035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22" name="TextBox 21">
            <a:extLst>
              <a:ext uri="{FF2B5EF4-FFF2-40B4-BE49-F238E27FC236}">
                <a16:creationId xmlns:a16="http://schemas.microsoft.com/office/drawing/2014/main" id="{AF2698F7-3415-FC7E-19CD-72113F8F153F}"/>
              </a:ext>
            </a:extLst>
          </p:cNvPr>
          <p:cNvSpPr txBox="1"/>
          <p:nvPr/>
        </p:nvSpPr>
        <p:spPr>
          <a:xfrm>
            <a:off x="16398783" y="5177904"/>
            <a:ext cx="561035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5" name="TextBox 4">
            <a:extLst>
              <a:ext uri="{FF2B5EF4-FFF2-40B4-BE49-F238E27FC236}">
                <a16:creationId xmlns:a16="http://schemas.microsoft.com/office/drawing/2014/main" id="{5E3EE2CF-8693-95CC-93F4-E0BB27A5A1BE}"/>
              </a:ext>
            </a:extLst>
          </p:cNvPr>
          <p:cNvSpPr txBox="1"/>
          <p:nvPr/>
        </p:nvSpPr>
        <p:spPr>
          <a:xfrm>
            <a:off x="8778783" y="9164961"/>
            <a:ext cx="561035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9" name="TextBox 8">
            <a:extLst>
              <a:ext uri="{FF2B5EF4-FFF2-40B4-BE49-F238E27FC236}">
                <a16:creationId xmlns:a16="http://schemas.microsoft.com/office/drawing/2014/main" id="{A1C6DF2C-79FE-C8C1-D66D-7CC2E4FDF6AF}"/>
              </a:ext>
            </a:extLst>
          </p:cNvPr>
          <p:cNvSpPr txBox="1"/>
          <p:nvPr/>
        </p:nvSpPr>
        <p:spPr>
          <a:xfrm>
            <a:off x="16398783" y="9164961"/>
            <a:ext cx="5610350" cy="26230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Make a big impact with professional slides, charts, infographics and more.</a:t>
            </a:r>
          </a:p>
        </p:txBody>
      </p:sp>
      <p:sp>
        <p:nvSpPr>
          <p:cNvPr id="4" name="TextBox 3">
            <a:extLst>
              <a:ext uri="{FF2B5EF4-FFF2-40B4-BE49-F238E27FC236}">
                <a16:creationId xmlns:a16="http://schemas.microsoft.com/office/drawing/2014/main" id="{F2636EFC-EFDA-C41B-55E6-93C58233F411}"/>
              </a:ext>
            </a:extLst>
          </p:cNvPr>
          <p:cNvSpPr txBox="1"/>
          <p:nvPr/>
        </p:nvSpPr>
        <p:spPr>
          <a:xfrm>
            <a:off x="8778782" y="4348062"/>
            <a:ext cx="5610350"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Product</a:t>
            </a:r>
          </a:p>
        </p:txBody>
      </p:sp>
      <p:sp>
        <p:nvSpPr>
          <p:cNvPr id="23" name="TextBox 22">
            <a:extLst>
              <a:ext uri="{FF2B5EF4-FFF2-40B4-BE49-F238E27FC236}">
                <a16:creationId xmlns:a16="http://schemas.microsoft.com/office/drawing/2014/main" id="{E8DB10EA-8EEE-6DF6-91CA-D7EC50922982}"/>
              </a:ext>
            </a:extLst>
          </p:cNvPr>
          <p:cNvSpPr txBox="1"/>
          <p:nvPr/>
        </p:nvSpPr>
        <p:spPr>
          <a:xfrm>
            <a:off x="16398783" y="4348062"/>
            <a:ext cx="56103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Service</a:t>
            </a:r>
          </a:p>
        </p:txBody>
      </p:sp>
      <p:sp>
        <p:nvSpPr>
          <p:cNvPr id="7" name="TextBox 6">
            <a:extLst>
              <a:ext uri="{FF2B5EF4-FFF2-40B4-BE49-F238E27FC236}">
                <a16:creationId xmlns:a16="http://schemas.microsoft.com/office/drawing/2014/main" id="{CFA56224-8AF7-8ABF-2291-C740CA210C36}"/>
              </a:ext>
            </a:extLst>
          </p:cNvPr>
          <p:cNvSpPr txBox="1"/>
          <p:nvPr/>
        </p:nvSpPr>
        <p:spPr>
          <a:xfrm>
            <a:off x="8778782" y="8335119"/>
            <a:ext cx="5610350"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Product</a:t>
            </a:r>
          </a:p>
        </p:txBody>
      </p:sp>
      <p:sp>
        <p:nvSpPr>
          <p:cNvPr id="10" name="TextBox 9">
            <a:extLst>
              <a:ext uri="{FF2B5EF4-FFF2-40B4-BE49-F238E27FC236}">
                <a16:creationId xmlns:a16="http://schemas.microsoft.com/office/drawing/2014/main" id="{39DFA7F5-56F5-25F0-5632-C753AD24F913}"/>
              </a:ext>
            </a:extLst>
          </p:cNvPr>
          <p:cNvSpPr txBox="1"/>
          <p:nvPr/>
        </p:nvSpPr>
        <p:spPr>
          <a:xfrm>
            <a:off x="16398783" y="8335119"/>
            <a:ext cx="5610348"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nSpc>
                <a:spcPct val="110000"/>
              </a:lnSpc>
            </a:pPr>
            <a:r>
              <a:rPr lang="en-US" dirty="0"/>
              <a:t>Service</a:t>
            </a:r>
          </a:p>
        </p:txBody>
      </p:sp>
      <p:sp>
        <p:nvSpPr>
          <p:cNvPr id="2" name="TextBox 1">
            <a:extLst>
              <a:ext uri="{FF2B5EF4-FFF2-40B4-BE49-F238E27FC236}">
                <a16:creationId xmlns:a16="http://schemas.microsoft.com/office/drawing/2014/main" id="{ACF7F806-AC8B-472B-4A1D-0FAB476DED8A}"/>
              </a:ext>
            </a:extLst>
          </p:cNvPr>
          <p:cNvSpPr txBox="1"/>
          <p:nvPr/>
        </p:nvSpPr>
        <p:spPr>
          <a:xfrm>
            <a:off x="2007987" y="1367849"/>
            <a:ext cx="10180838" cy="256993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Products/Services Overview</a:t>
            </a:r>
          </a:p>
        </p:txBody>
      </p:sp>
    </p:spTree>
    <p:extLst>
      <p:ext uri="{BB962C8B-B14F-4D97-AF65-F5344CB8AC3E}">
        <p14:creationId xmlns:p14="http://schemas.microsoft.com/office/powerpoint/2010/main" val="856665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Graphic 4">
            <a:extLst>
              <a:ext uri="{FF2B5EF4-FFF2-40B4-BE49-F238E27FC236}">
                <a16:creationId xmlns:a16="http://schemas.microsoft.com/office/drawing/2014/main" id="{0A11CAB5-DC55-C658-18C9-2CD9F750426C}"/>
              </a:ext>
            </a:extLst>
          </p:cNvPr>
          <p:cNvSpPr/>
          <p:nvPr/>
        </p:nvSpPr>
        <p:spPr>
          <a:xfrm flipV="1">
            <a:off x="1520825" y="3464"/>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12" name="Oval 11">
            <a:extLst>
              <a:ext uri="{FF2B5EF4-FFF2-40B4-BE49-F238E27FC236}">
                <a16:creationId xmlns:a16="http://schemas.microsoft.com/office/drawing/2014/main" id="{E1B568DD-2412-13D8-17C3-6ED64DC0F76A}"/>
              </a:ext>
            </a:extLst>
          </p:cNvPr>
          <p:cNvSpPr/>
          <p:nvPr/>
        </p:nvSpPr>
        <p:spPr>
          <a:xfrm>
            <a:off x="2976343" y="4342187"/>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904E168-7F54-EE54-A744-2862EA2599B3}"/>
              </a:ext>
            </a:extLst>
          </p:cNvPr>
          <p:cNvSpPr txBox="1"/>
          <p:nvPr/>
        </p:nvSpPr>
        <p:spPr>
          <a:xfrm>
            <a:off x="9617890" y="1881555"/>
            <a:ext cx="13135946"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Expand market presence through alliances with industry leaders, amplifying credibility and reach for mutual growth.</a:t>
            </a:r>
          </a:p>
        </p:txBody>
      </p:sp>
      <p:sp>
        <p:nvSpPr>
          <p:cNvPr id="9" name="TextBox 8">
            <a:extLst>
              <a:ext uri="{FF2B5EF4-FFF2-40B4-BE49-F238E27FC236}">
                <a16:creationId xmlns:a16="http://schemas.microsoft.com/office/drawing/2014/main" id="{9FD9E400-631A-C69C-D594-DECDEDCB01CE}"/>
              </a:ext>
            </a:extLst>
          </p:cNvPr>
          <p:cNvSpPr txBox="1"/>
          <p:nvPr/>
        </p:nvSpPr>
        <p:spPr>
          <a:xfrm>
            <a:off x="9612921" y="4888098"/>
            <a:ext cx="13135946"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Establish authority with insightful content and active industry involvement, building trust and engagement.</a:t>
            </a:r>
          </a:p>
        </p:txBody>
      </p:sp>
      <p:sp>
        <p:nvSpPr>
          <p:cNvPr id="10" name="TextBox 9">
            <a:extLst>
              <a:ext uri="{FF2B5EF4-FFF2-40B4-BE49-F238E27FC236}">
                <a16:creationId xmlns:a16="http://schemas.microsoft.com/office/drawing/2014/main" id="{D0B3D422-5CA1-C925-8E9D-B5CA80405729}"/>
              </a:ext>
            </a:extLst>
          </p:cNvPr>
          <p:cNvSpPr txBox="1"/>
          <p:nvPr/>
        </p:nvSpPr>
        <p:spPr>
          <a:xfrm>
            <a:off x="9612921" y="7587780"/>
            <a:ext cx="13135944" cy="1328890"/>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Reach audiences effectively with data-driven strategies, ensuring messages resonate and drive action.</a:t>
            </a:r>
          </a:p>
        </p:txBody>
      </p:sp>
      <p:sp>
        <p:nvSpPr>
          <p:cNvPr id="11" name="TextBox 10">
            <a:extLst>
              <a:ext uri="{FF2B5EF4-FFF2-40B4-BE49-F238E27FC236}">
                <a16:creationId xmlns:a16="http://schemas.microsoft.com/office/drawing/2014/main" id="{45710714-6635-09AE-9867-A0247E85D13E}"/>
              </a:ext>
            </a:extLst>
          </p:cNvPr>
          <p:cNvSpPr txBox="1"/>
          <p:nvPr/>
        </p:nvSpPr>
        <p:spPr>
          <a:xfrm>
            <a:off x="9612920" y="10353544"/>
            <a:ext cx="13135943" cy="1974708"/>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Foster loyalty through local involvement and social media interaction, building strong connections for sustained growth.</a:t>
            </a:r>
          </a:p>
        </p:txBody>
      </p:sp>
      <p:sp>
        <p:nvSpPr>
          <p:cNvPr id="3" name="TextBox 2">
            <a:extLst>
              <a:ext uri="{FF2B5EF4-FFF2-40B4-BE49-F238E27FC236}">
                <a16:creationId xmlns:a16="http://schemas.microsoft.com/office/drawing/2014/main" id="{B08D9F7B-3D03-4D9B-4671-C58D4AC2912E}"/>
              </a:ext>
            </a:extLst>
          </p:cNvPr>
          <p:cNvSpPr txBox="1"/>
          <p:nvPr/>
        </p:nvSpPr>
        <p:spPr>
          <a:xfrm>
            <a:off x="9612921" y="1046871"/>
            <a:ext cx="1313594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1. Strategic Partnerships</a:t>
            </a:r>
          </a:p>
        </p:txBody>
      </p:sp>
      <p:sp>
        <p:nvSpPr>
          <p:cNvPr id="4" name="TextBox 3">
            <a:extLst>
              <a:ext uri="{FF2B5EF4-FFF2-40B4-BE49-F238E27FC236}">
                <a16:creationId xmlns:a16="http://schemas.microsoft.com/office/drawing/2014/main" id="{3F414686-2316-7EE7-4CD0-6D788ABEBD8D}"/>
              </a:ext>
            </a:extLst>
          </p:cNvPr>
          <p:cNvSpPr txBox="1"/>
          <p:nvPr/>
        </p:nvSpPr>
        <p:spPr>
          <a:xfrm>
            <a:off x="9612921" y="6753096"/>
            <a:ext cx="1313594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3. Marketing Campaigns</a:t>
            </a:r>
          </a:p>
        </p:txBody>
      </p:sp>
      <p:sp>
        <p:nvSpPr>
          <p:cNvPr id="5" name="TextBox 4">
            <a:extLst>
              <a:ext uri="{FF2B5EF4-FFF2-40B4-BE49-F238E27FC236}">
                <a16:creationId xmlns:a16="http://schemas.microsoft.com/office/drawing/2014/main" id="{F5937AE4-7DA7-6E48-5CC4-EDF13964F8F5}"/>
              </a:ext>
            </a:extLst>
          </p:cNvPr>
          <p:cNvSpPr txBox="1"/>
          <p:nvPr/>
        </p:nvSpPr>
        <p:spPr>
          <a:xfrm>
            <a:off x="9612921" y="3925120"/>
            <a:ext cx="13135946"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2. Leadership Initiatives</a:t>
            </a:r>
          </a:p>
        </p:txBody>
      </p:sp>
      <p:sp>
        <p:nvSpPr>
          <p:cNvPr id="6" name="TextBox 5">
            <a:extLst>
              <a:ext uri="{FF2B5EF4-FFF2-40B4-BE49-F238E27FC236}">
                <a16:creationId xmlns:a16="http://schemas.microsoft.com/office/drawing/2014/main" id="{2C5BF276-72F4-97BC-C933-4E83FDA306B2}"/>
              </a:ext>
            </a:extLst>
          </p:cNvPr>
          <p:cNvSpPr txBox="1"/>
          <p:nvPr/>
        </p:nvSpPr>
        <p:spPr>
          <a:xfrm>
            <a:off x="9612921" y="9390566"/>
            <a:ext cx="13135944" cy="754053"/>
          </a:xfrm>
          <a:prstGeom prst="rect">
            <a:avLst/>
          </a:prstGeom>
          <a:noFill/>
        </p:spPr>
        <p:txBody>
          <a:bodyPr wrap="square" rtlCol="0" anchor="b">
            <a:spAutoFit/>
          </a:bodyPr>
          <a:lstStyle>
            <a:defPPr>
              <a:defRPr lang="en-US"/>
            </a:defPPr>
            <a:lvl1pPr>
              <a:defRPr sz="4000" b="1" spc="300">
                <a:solidFill>
                  <a:schemeClr val="tx2"/>
                </a:solidFill>
                <a:latin typeface="Poppins" pitchFamily="2" charset="77"/>
                <a:ea typeface="Arimo" panose="020B0604020202020204" pitchFamily="34" charset="0"/>
                <a:cs typeface="Poppins" pitchFamily="2" charset="77"/>
              </a:defRPr>
            </a:lvl1pPr>
          </a:lstStyle>
          <a:p>
            <a:pPr>
              <a:lnSpc>
                <a:spcPct val="110000"/>
              </a:lnSpc>
            </a:pPr>
            <a:r>
              <a:rPr lang="en-US" dirty="0"/>
              <a:t>4. Community Engagement</a:t>
            </a:r>
          </a:p>
        </p:txBody>
      </p:sp>
      <p:sp>
        <p:nvSpPr>
          <p:cNvPr id="2" name="TextBox 1">
            <a:extLst>
              <a:ext uri="{FF2B5EF4-FFF2-40B4-BE49-F238E27FC236}">
                <a16:creationId xmlns:a16="http://schemas.microsoft.com/office/drawing/2014/main" id="{71230FCD-8AFB-DB8E-3E19-67566024317A}"/>
              </a:ext>
            </a:extLst>
          </p:cNvPr>
          <p:cNvSpPr txBox="1"/>
          <p:nvPr/>
        </p:nvSpPr>
        <p:spPr>
          <a:xfrm>
            <a:off x="1520825" y="9127684"/>
            <a:ext cx="6744634" cy="3539430"/>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sz="9600" dirty="0"/>
              <a:t>Market Presence</a:t>
            </a:r>
          </a:p>
        </p:txBody>
      </p:sp>
    </p:spTree>
    <p:extLst>
      <p:ext uri="{BB962C8B-B14F-4D97-AF65-F5344CB8AC3E}">
        <p14:creationId xmlns:p14="http://schemas.microsoft.com/office/powerpoint/2010/main" val="2682570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person smiling in a city&#10;&#10;Description automatically generated">
            <a:extLst>
              <a:ext uri="{FF2B5EF4-FFF2-40B4-BE49-F238E27FC236}">
                <a16:creationId xmlns:a16="http://schemas.microsoft.com/office/drawing/2014/main" id="{150C8402-34BE-46D4-6A71-910B6AB3DD14}"/>
              </a:ext>
            </a:extLst>
          </p:cNvPr>
          <p:cNvPicPr>
            <a:picLocks noGrp="1" noChangeAspect="1"/>
          </p:cNvPicPr>
          <p:nvPr>
            <p:ph type="pic" sz="quarter" idx="28"/>
          </p:nvPr>
        </p:nvPicPr>
        <p:blipFill>
          <a:blip r:embed="rId2" cstate="email">
            <a:extLst>
              <a:ext uri="{28A0092B-C50C-407E-A947-70E740481C1C}">
                <a14:useLocalDpi xmlns:a14="http://schemas.microsoft.com/office/drawing/2010/main" val="0"/>
              </a:ext>
            </a:extLst>
          </a:blip>
          <a:srcRect l="25647" t="13890" r="7495" b="6584"/>
          <a:stretch/>
        </p:blipFill>
        <p:spPr>
          <a:xfrm>
            <a:off x="1520825" y="5087815"/>
            <a:ext cx="9592652" cy="7607423"/>
          </a:xfrm>
        </p:spPr>
      </p:pic>
      <p:sp>
        <p:nvSpPr>
          <p:cNvPr id="5" name="Graphic 4">
            <a:extLst>
              <a:ext uri="{FF2B5EF4-FFF2-40B4-BE49-F238E27FC236}">
                <a16:creationId xmlns:a16="http://schemas.microsoft.com/office/drawing/2014/main" id="{97CAEBCB-643D-25D1-681C-1239DD002362}"/>
              </a:ext>
            </a:extLst>
          </p:cNvPr>
          <p:cNvSpPr/>
          <p:nvPr/>
        </p:nvSpPr>
        <p:spPr>
          <a:xfrm flipV="1">
            <a:off x="17079661" y="3464"/>
            <a:ext cx="5572956" cy="5566729"/>
          </a:xfrm>
          <a:custGeom>
            <a:avLst/>
            <a:gdLst>
              <a:gd name="connsiteX0" fmla="*/ 3419627 w 3419627"/>
              <a:gd name="connsiteY0" fmla="*/ 3415808 h 3415807"/>
              <a:gd name="connsiteX1" fmla="*/ 2467127 w 3419627"/>
              <a:gd name="connsiteY1" fmla="*/ 3415808 h 3415807"/>
              <a:gd name="connsiteX2" fmla="*/ 2467127 w 3419627"/>
              <a:gd name="connsiteY2" fmla="*/ 1709814 h 3415807"/>
              <a:gd name="connsiteX3" fmla="*/ 1709814 w 3419627"/>
              <a:gd name="connsiteY3" fmla="*/ 952500 h 3415807"/>
              <a:gd name="connsiteX4" fmla="*/ 952500 w 3419627"/>
              <a:gd name="connsiteY4" fmla="*/ 1709814 h 3415807"/>
              <a:gd name="connsiteX5" fmla="*/ 952500 w 3419627"/>
              <a:gd name="connsiteY5" fmla="*/ 3415808 h 3415807"/>
              <a:gd name="connsiteX6" fmla="*/ 0 w 3419627"/>
              <a:gd name="connsiteY6" fmla="*/ 3415808 h 3415807"/>
              <a:gd name="connsiteX7" fmla="*/ 0 w 3419627"/>
              <a:gd name="connsiteY7" fmla="*/ 1709814 h 3415807"/>
              <a:gd name="connsiteX8" fmla="*/ 1709814 w 3419627"/>
              <a:gd name="connsiteY8" fmla="*/ 0 h 3415807"/>
              <a:gd name="connsiteX9" fmla="*/ 3419627 w 3419627"/>
              <a:gd name="connsiteY9" fmla="*/ 1709814 h 3415807"/>
              <a:gd name="connsiteX10" fmla="*/ 3419627 w 3419627"/>
              <a:gd name="connsiteY10" fmla="*/ 3415808 h 3415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19627" h="3415807">
                <a:moveTo>
                  <a:pt x="3419627" y="3415808"/>
                </a:moveTo>
                <a:lnTo>
                  <a:pt x="2467127" y="3415808"/>
                </a:lnTo>
                <a:lnTo>
                  <a:pt x="2467127" y="1709814"/>
                </a:lnTo>
                <a:cubicBezTo>
                  <a:pt x="2467127" y="1292228"/>
                  <a:pt x="2127399" y="952500"/>
                  <a:pt x="1709814" y="952500"/>
                </a:cubicBezTo>
                <a:cubicBezTo>
                  <a:pt x="1292228" y="952500"/>
                  <a:pt x="952500" y="1292228"/>
                  <a:pt x="952500" y="1709814"/>
                </a:cubicBezTo>
                <a:lnTo>
                  <a:pt x="952500" y="3415808"/>
                </a:lnTo>
                <a:lnTo>
                  <a:pt x="0" y="3415808"/>
                </a:lnTo>
                <a:lnTo>
                  <a:pt x="0" y="1709814"/>
                </a:lnTo>
                <a:cubicBezTo>
                  <a:pt x="0" y="767023"/>
                  <a:pt x="767019" y="0"/>
                  <a:pt x="1709814" y="0"/>
                </a:cubicBezTo>
                <a:cubicBezTo>
                  <a:pt x="2652608" y="0"/>
                  <a:pt x="3419627" y="767023"/>
                  <a:pt x="3419627" y="1709814"/>
                </a:cubicBezTo>
                <a:lnTo>
                  <a:pt x="3419627" y="3415808"/>
                </a:lnTo>
                <a:close/>
              </a:path>
            </a:pathLst>
          </a:custGeom>
          <a:solidFill>
            <a:schemeClr val="accent1"/>
          </a:solidFill>
          <a:ln w="9525" cap="flat">
            <a:noFill/>
            <a:prstDash val="solid"/>
            <a:miter/>
          </a:ln>
        </p:spPr>
        <p:txBody>
          <a:bodyPr rtlCol="0" anchor="ctr"/>
          <a:lstStyle/>
          <a:p>
            <a:endParaRPr lang="en-US"/>
          </a:p>
        </p:txBody>
      </p:sp>
      <p:sp>
        <p:nvSpPr>
          <p:cNvPr id="6" name="Oval 5">
            <a:extLst>
              <a:ext uri="{FF2B5EF4-FFF2-40B4-BE49-F238E27FC236}">
                <a16:creationId xmlns:a16="http://schemas.microsoft.com/office/drawing/2014/main" id="{677D5523-C261-3AE9-3737-FAF614BE8585}"/>
              </a:ext>
            </a:extLst>
          </p:cNvPr>
          <p:cNvSpPr/>
          <p:nvPr/>
        </p:nvSpPr>
        <p:spPr>
          <a:xfrm>
            <a:off x="15748701" y="762000"/>
            <a:ext cx="2661920" cy="26619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472FB77-F1BD-BC21-BE1D-8ADA72B94AAF}"/>
              </a:ext>
            </a:extLst>
          </p:cNvPr>
          <p:cNvSpPr txBox="1"/>
          <p:nvPr/>
        </p:nvSpPr>
        <p:spPr>
          <a:xfrm>
            <a:off x="12188825" y="6189546"/>
            <a:ext cx="6830777" cy="6505692"/>
          </a:xfrm>
          <a:prstGeom prst="rect">
            <a:avLst/>
          </a:prstGeom>
          <a:noFill/>
        </p:spPr>
        <p:txBody>
          <a:bodyPr wrap="square" rtlCol="0" anchor="t">
            <a:spAutoFit/>
          </a:bodyPr>
          <a:lstStyle>
            <a:defPPr>
              <a:defRPr lang="en-US"/>
            </a:defPPr>
            <a:lvl1pPr>
              <a:lnSpc>
                <a:spcPct val="145000"/>
              </a:lnSpc>
              <a:spcBef>
                <a:spcPts val="1200"/>
              </a:spcBef>
              <a:spcAft>
                <a:spcPts val="600"/>
              </a:spcAft>
              <a:defRPr sz="2900" spc="300">
                <a:latin typeface="Poppins ExtraLight" pitchFamily="2" charset="77"/>
                <a:cs typeface="Poppins ExtraLight" pitchFamily="2" charset="77"/>
              </a:defRPr>
            </a:lvl1pPr>
            <a:lvl2pPr marL="1371326" lvl="1"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2pPr>
            <a:lvl3pPr marL="2285543" lvl="2"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3pPr>
            <a:lvl4pPr marL="3199760" lvl="3"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4pPr>
            <a:lvl5pPr marL="4113977" lvl="4" indent="-457109" algn="ctr">
              <a:lnSpc>
                <a:spcPct val="100000"/>
              </a:lnSpc>
              <a:spcBef>
                <a:spcPts val="0"/>
              </a:spcBef>
              <a:spcAft>
                <a:spcPts val="0"/>
              </a:spcAft>
              <a:buSzPts val="7500"/>
              <a:buFont typeface="Arial" panose="020B0604020202020204" pitchFamily="34" charset="0"/>
              <a:buNone/>
              <a:defRPr lang="en-US" sz="7500" b="0" i="0" spc="-30" baseline="0">
                <a:effectLst/>
                <a:latin typeface="Montserrat" pitchFamily="2" charset="77"/>
                <a:ea typeface="Open Sans Light" panose="020B0306030504020204" pitchFamily="34" charset="0"/>
                <a:cs typeface="Open Sans Light" charset="0"/>
              </a:defRPr>
            </a:lvl5pPr>
            <a:lvl6pPr marL="5028194" lvl="5" indent="-457109" algn="ctr">
              <a:lnSpc>
                <a:spcPct val="100000"/>
              </a:lnSpc>
              <a:spcBef>
                <a:spcPts val="0"/>
              </a:spcBef>
              <a:spcAft>
                <a:spcPts val="0"/>
              </a:spcAft>
              <a:buSzPts val="7500"/>
              <a:buFont typeface="Arial" panose="020B0604020202020204" pitchFamily="34" charset="0"/>
              <a:buNone/>
              <a:defRPr sz="7500"/>
            </a:lvl6pPr>
            <a:lvl7pPr marL="5942411" lvl="6" indent="-457109" algn="ctr">
              <a:lnSpc>
                <a:spcPct val="100000"/>
              </a:lnSpc>
              <a:spcBef>
                <a:spcPts val="0"/>
              </a:spcBef>
              <a:spcAft>
                <a:spcPts val="0"/>
              </a:spcAft>
              <a:buSzPts val="7500"/>
              <a:buFont typeface="Arial" panose="020B0604020202020204" pitchFamily="34" charset="0"/>
              <a:buNone/>
              <a:defRPr sz="7500"/>
            </a:lvl7pPr>
            <a:lvl8pPr marL="6856628" lvl="7" indent="-457109" algn="ctr">
              <a:lnSpc>
                <a:spcPct val="100000"/>
              </a:lnSpc>
              <a:spcBef>
                <a:spcPts val="0"/>
              </a:spcBef>
              <a:spcAft>
                <a:spcPts val="0"/>
              </a:spcAft>
              <a:buSzPts val="7500"/>
              <a:buFont typeface="Arial" panose="020B0604020202020204" pitchFamily="34" charset="0"/>
              <a:buNone/>
              <a:defRPr sz="7500"/>
            </a:lvl8pPr>
            <a:lvl9pPr marL="7770846" lvl="8" indent="-457109" algn="ctr">
              <a:lnSpc>
                <a:spcPct val="100000"/>
              </a:lnSpc>
              <a:spcBef>
                <a:spcPts val="0"/>
              </a:spcBef>
              <a:spcAft>
                <a:spcPts val="0"/>
              </a:spcAft>
              <a:buSzPts val="7500"/>
              <a:buFont typeface="Arial" panose="020B0604020202020204" pitchFamily="34" charset="0"/>
              <a:buNone/>
              <a:defRPr sz="7500"/>
            </a:lvl9pPr>
          </a:lstStyle>
          <a:p>
            <a:r>
              <a:rPr lang="en-US" dirty="0"/>
              <a:t>These consumer personas represent key segments of our target audience and provide insights into their values, interests, pain points, and needs. Understanding these personas helps us tailor our messaging and offerings to better meet their preferences and aspirations.</a:t>
            </a:r>
          </a:p>
        </p:txBody>
      </p:sp>
      <p:sp>
        <p:nvSpPr>
          <p:cNvPr id="3" name="TextBox 2">
            <a:extLst>
              <a:ext uri="{FF2B5EF4-FFF2-40B4-BE49-F238E27FC236}">
                <a16:creationId xmlns:a16="http://schemas.microsoft.com/office/drawing/2014/main" id="{A70BC70A-4F07-1C7E-3667-1508A19722C7}"/>
              </a:ext>
            </a:extLst>
          </p:cNvPr>
          <p:cNvSpPr txBox="1"/>
          <p:nvPr/>
        </p:nvSpPr>
        <p:spPr>
          <a:xfrm>
            <a:off x="1725033" y="1852844"/>
            <a:ext cx="5514652" cy="2569934"/>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r>
              <a:rPr lang="en-US" dirty="0"/>
              <a:t>Target Audience</a:t>
            </a:r>
          </a:p>
        </p:txBody>
      </p:sp>
    </p:spTree>
    <p:extLst>
      <p:ext uri="{BB962C8B-B14F-4D97-AF65-F5344CB8AC3E}">
        <p14:creationId xmlns:p14="http://schemas.microsoft.com/office/powerpoint/2010/main" val="3724587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4A39A10E-9B95-C880-E193-8DAD480BA796}"/>
              </a:ext>
            </a:extLst>
          </p:cNvPr>
          <p:cNvGraphicFramePr>
            <a:graphicFrameLocks noGrp="1"/>
          </p:cNvGraphicFramePr>
          <p:nvPr>
            <p:extLst>
              <p:ext uri="{D42A27DB-BD31-4B8C-83A1-F6EECF244321}">
                <p14:modId xmlns:p14="http://schemas.microsoft.com/office/powerpoint/2010/main" val="1213874521"/>
              </p:ext>
            </p:extLst>
          </p:nvPr>
        </p:nvGraphicFramePr>
        <p:xfrm>
          <a:off x="1341120" y="2348203"/>
          <a:ext cx="21515706" cy="9771747"/>
        </p:xfrm>
        <a:graphic>
          <a:graphicData uri="http://schemas.openxmlformats.org/drawingml/2006/table">
            <a:tbl>
              <a:tblPr>
                <a:tableStyleId>{22838BEF-8BB2-4498-84A7-C5851F593DF1}</a:tableStyleId>
              </a:tblPr>
              <a:tblGrid>
                <a:gridCol w="2467682">
                  <a:extLst>
                    <a:ext uri="{9D8B030D-6E8A-4147-A177-3AD203B41FA5}">
                      <a16:colId xmlns:a16="http://schemas.microsoft.com/office/drawing/2014/main" val="755634086"/>
                    </a:ext>
                  </a:extLst>
                </a:gridCol>
                <a:gridCol w="2901264">
                  <a:extLst>
                    <a:ext uri="{9D8B030D-6E8A-4147-A177-3AD203B41FA5}">
                      <a16:colId xmlns:a16="http://schemas.microsoft.com/office/drawing/2014/main" val="3663400103"/>
                    </a:ext>
                  </a:extLst>
                </a:gridCol>
                <a:gridCol w="3924751">
                  <a:extLst>
                    <a:ext uri="{9D8B030D-6E8A-4147-A177-3AD203B41FA5}">
                      <a16:colId xmlns:a16="http://schemas.microsoft.com/office/drawing/2014/main" val="937587764"/>
                    </a:ext>
                  </a:extLst>
                </a:gridCol>
                <a:gridCol w="3319532">
                  <a:extLst>
                    <a:ext uri="{9D8B030D-6E8A-4147-A177-3AD203B41FA5}">
                      <a16:colId xmlns:a16="http://schemas.microsoft.com/office/drawing/2014/main" val="1365495288"/>
                    </a:ext>
                  </a:extLst>
                </a:gridCol>
                <a:gridCol w="4071470">
                  <a:extLst>
                    <a:ext uri="{9D8B030D-6E8A-4147-A177-3AD203B41FA5}">
                      <a16:colId xmlns:a16="http://schemas.microsoft.com/office/drawing/2014/main" val="1122348584"/>
                    </a:ext>
                  </a:extLst>
                </a:gridCol>
                <a:gridCol w="4831007">
                  <a:extLst>
                    <a:ext uri="{9D8B030D-6E8A-4147-A177-3AD203B41FA5}">
                      <a16:colId xmlns:a16="http://schemas.microsoft.com/office/drawing/2014/main" val="2673845514"/>
                    </a:ext>
                  </a:extLst>
                </a:gridCol>
              </a:tblGrid>
              <a:tr h="1736215">
                <a:tc>
                  <a:txBody>
                    <a:bodyPr/>
                    <a:lstStyle/>
                    <a:p>
                      <a:pPr marL="0" algn="ctr" defTabSz="1828434" rtl="0" eaLnBrk="1" latinLnBrk="0" hangingPunct="1">
                        <a:lnSpc>
                          <a:spcPct val="90000"/>
                        </a:lnSpc>
                        <a:buSzPts val="13900"/>
                      </a:pPr>
                      <a:endParaRPr lang="en-US" sz="4000" b="0" i="0" kern="1200" spc="-100" dirty="0">
                        <a:solidFill>
                          <a:schemeClr val="tx2"/>
                        </a:solidFill>
                        <a:latin typeface="Poppins" pitchFamily="2" charset="77"/>
                        <a:ea typeface="+mn-ea"/>
                        <a:cs typeface="+mn-cs"/>
                      </a:endParaRPr>
                    </a:p>
                  </a:txBody>
                  <a:tcPr anchor="ctr"/>
                </a:tc>
                <a:tc>
                  <a:txBody>
                    <a:bodyPr/>
                    <a:lstStyle/>
                    <a:p>
                      <a:pPr marL="0" algn="ctr" defTabSz="1828434" rtl="0" eaLnBrk="1" latinLnBrk="0" hangingPunct="1">
                        <a:lnSpc>
                          <a:spcPct val="90000"/>
                        </a:lnSpc>
                        <a:buSzPts val="13900"/>
                      </a:pPr>
                      <a:r>
                        <a:rPr lang="en-US" sz="4000" b="1" kern="1200" spc="300" dirty="0">
                          <a:solidFill>
                            <a:schemeClr val="tx2"/>
                          </a:solidFill>
                        </a:rPr>
                        <a:t>Pricing</a:t>
                      </a:r>
                      <a:endParaRPr lang="en-US" sz="4000" b="1" kern="1200" spc="300" dirty="0">
                        <a:solidFill>
                          <a:schemeClr val="tx2"/>
                        </a:solidFill>
                        <a:latin typeface="Poppins" pitchFamily="2" charset="77"/>
                        <a:ea typeface="+mn-ea"/>
                        <a:cs typeface="Poppins" pitchFamily="2" charset="77"/>
                      </a:endParaRPr>
                    </a:p>
                  </a:txBody>
                  <a:tcPr anchor="ctr"/>
                </a:tc>
                <a:tc>
                  <a:txBody>
                    <a:bodyPr/>
                    <a:lstStyle/>
                    <a:p>
                      <a:pPr marL="0" algn="ctr" defTabSz="1828434" rtl="0" eaLnBrk="1" latinLnBrk="0" hangingPunct="1">
                        <a:lnSpc>
                          <a:spcPct val="90000"/>
                        </a:lnSpc>
                        <a:buSzPts val="13900"/>
                      </a:pPr>
                      <a:r>
                        <a:rPr lang="en-US" sz="4000" b="1" kern="1200" spc="300" dirty="0">
                          <a:solidFill>
                            <a:schemeClr val="tx2"/>
                          </a:solidFill>
                        </a:rPr>
                        <a:t>Features</a:t>
                      </a:r>
                      <a:endParaRPr lang="en-US" sz="4000" b="1" kern="1200" spc="300" dirty="0">
                        <a:solidFill>
                          <a:schemeClr val="tx2"/>
                        </a:solidFill>
                        <a:latin typeface="Poppins" pitchFamily="2" charset="77"/>
                        <a:ea typeface="+mn-ea"/>
                        <a:cs typeface="Poppins" pitchFamily="2" charset="77"/>
                      </a:endParaRPr>
                    </a:p>
                  </a:txBody>
                  <a:tcPr anchor="ctr"/>
                </a:tc>
                <a:tc>
                  <a:txBody>
                    <a:bodyPr/>
                    <a:lstStyle/>
                    <a:p>
                      <a:pPr marL="0" algn="ctr" defTabSz="1828434" rtl="0" eaLnBrk="1" latinLnBrk="0" hangingPunct="1">
                        <a:lnSpc>
                          <a:spcPct val="90000"/>
                        </a:lnSpc>
                        <a:buSzPts val="13900"/>
                      </a:pPr>
                      <a:r>
                        <a:rPr lang="en-US" sz="4000" b="1" kern="1200" spc="300" dirty="0">
                          <a:solidFill>
                            <a:schemeClr val="tx2"/>
                          </a:solidFill>
                        </a:rPr>
                        <a:t>Market Share</a:t>
                      </a:r>
                      <a:endParaRPr lang="en-US" sz="4000" b="1" kern="1200" spc="300" dirty="0">
                        <a:solidFill>
                          <a:schemeClr val="tx2"/>
                        </a:solidFill>
                        <a:latin typeface="Poppins" pitchFamily="2" charset="77"/>
                        <a:ea typeface="+mn-ea"/>
                        <a:cs typeface="Poppins" pitchFamily="2" charset="77"/>
                      </a:endParaRPr>
                    </a:p>
                  </a:txBody>
                  <a:tcPr anchor="ctr"/>
                </a:tc>
                <a:tc>
                  <a:txBody>
                    <a:bodyPr/>
                    <a:lstStyle/>
                    <a:p>
                      <a:pPr marL="0" algn="ctr" defTabSz="1828434" rtl="0" eaLnBrk="1" latinLnBrk="0" hangingPunct="1">
                        <a:lnSpc>
                          <a:spcPct val="90000"/>
                        </a:lnSpc>
                        <a:buSzPts val="13900"/>
                      </a:pPr>
                      <a:r>
                        <a:rPr lang="en-US" sz="4000" b="1" kern="1200" spc="300" dirty="0">
                          <a:solidFill>
                            <a:schemeClr val="tx2"/>
                          </a:solidFill>
                        </a:rPr>
                        <a:t>Strengths</a:t>
                      </a:r>
                      <a:endParaRPr lang="en-US" sz="4000" b="1" kern="1200" spc="300" dirty="0">
                        <a:solidFill>
                          <a:schemeClr val="tx2"/>
                        </a:solidFill>
                        <a:latin typeface="Poppins" pitchFamily="2" charset="77"/>
                        <a:ea typeface="+mn-ea"/>
                        <a:cs typeface="Poppins" pitchFamily="2" charset="77"/>
                      </a:endParaRPr>
                    </a:p>
                  </a:txBody>
                  <a:tcPr anchor="ctr"/>
                </a:tc>
                <a:tc>
                  <a:txBody>
                    <a:bodyPr/>
                    <a:lstStyle/>
                    <a:p>
                      <a:pPr marL="0" algn="ctr" defTabSz="1828434" rtl="0" eaLnBrk="1" latinLnBrk="0" hangingPunct="1">
                        <a:lnSpc>
                          <a:spcPct val="90000"/>
                        </a:lnSpc>
                        <a:buSzPts val="13900"/>
                      </a:pPr>
                      <a:r>
                        <a:rPr lang="en-US" sz="4000" b="1" kern="1200" spc="300" dirty="0">
                          <a:solidFill>
                            <a:schemeClr val="tx2"/>
                          </a:solidFill>
                        </a:rPr>
                        <a:t>Weaknesses</a:t>
                      </a:r>
                      <a:endParaRPr lang="en-US" sz="4000" b="1" kern="1200" spc="300" dirty="0">
                        <a:solidFill>
                          <a:schemeClr val="tx2"/>
                        </a:solidFill>
                        <a:latin typeface="Poppins" pitchFamily="2" charset="77"/>
                        <a:ea typeface="+mn-ea"/>
                        <a:cs typeface="Poppins" pitchFamily="2" charset="77"/>
                      </a:endParaRPr>
                    </a:p>
                  </a:txBody>
                  <a:tcPr anchor="ctr"/>
                </a:tc>
                <a:extLst>
                  <a:ext uri="{0D108BD9-81ED-4DB2-BD59-A6C34878D82A}">
                    <a16:rowId xmlns:a16="http://schemas.microsoft.com/office/drawing/2014/main" val="3939159692"/>
                  </a:ext>
                </a:extLst>
              </a:tr>
              <a:tr h="2008883">
                <a:tc>
                  <a:txBody>
                    <a:bodyPr/>
                    <a:lstStyle/>
                    <a:p>
                      <a:pPr marL="0" marR="0" lvl="0" indent="0" algn="ctr" defTabSz="1828434" rtl="0" eaLnBrk="1" fontAlgn="auto" latinLnBrk="0" hangingPunct="1">
                        <a:lnSpc>
                          <a:spcPct val="136000"/>
                        </a:lnSpc>
                        <a:spcBef>
                          <a:spcPts val="1200"/>
                        </a:spcBef>
                        <a:spcAft>
                          <a:spcPts val="0"/>
                        </a:spcAft>
                        <a:buClr>
                          <a:schemeClr val="dk1"/>
                        </a:buClr>
                        <a:buSzPts val="1100"/>
                        <a:buFont typeface="Arial"/>
                        <a:buNone/>
                        <a:tabLst/>
                        <a:defRPr/>
                      </a:pPr>
                      <a:r>
                        <a:rPr lang="en-US" sz="2400" b="1" kern="1200" spc="300" noProof="0" dirty="0">
                          <a:solidFill>
                            <a:schemeClr val="tx2"/>
                          </a:solidFill>
                        </a:rPr>
                        <a:t>Company A</a:t>
                      </a:r>
                      <a:endParaRPr lang="en-US" sz="2400" b="1" kern="1200" spc="300" noProof="0" dirty="0">
                        <a:solidFill>
                          <a:schemeClr val="tx2"/>
                        </a:solidFill>
                        <a:latin typeface="Poppins" pitchFamily="2" charset="77"/>
                        <a:ea typeface="+mn-ea"/>
                        <a:cs typeface="Poppins"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Moderate</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Advanced features, excellent customer support</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25%</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Established brand, broad product range </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Limited market penetration in certain regions</a:t>
                      </a:r>
                      <a:endParaRPr lang="en-US" sz="2400" kern="1200" spc="300" dirty="0">
                        <a:solidFill>
                          <a:schemeClr val="tx1"/>
                        </a:solidFill>
                        <a:latin typeface="Poppins ExtraLight" pitchFamily="2" charset="77"/>
                        <a:ea typeface="+mn-ea"/>
                        <a:cs typeface="Poppins ExtraLight" pitchFamily="2" charset="77"/>
                      </a:endParaRPr>
                    </a:p>
                  </a:txBody>
                  <a:tcPr anchor="ctr"/>
                </a:tc>
                <a:extLst>
                  <a:ext uri="{0D108BD9-81ED-4DB2-BD59-A6C34878D82A}">
                    <a16:rowId xmlns:a16="http://schemas.microsoft.com/office/drawing/2014/main" val="2169638093"/>
                  </a:ext>
                </a:extLst>
              </a:tr>
              <a:tr h="2008883">
                <a:tc>
                  <a:txBody>
                    <a:bodyPr/>
                    <a:lstStyle/>
                    <a:p>
                      <a:pPr marL="0" marR="0" lvl="0" indent="0" algn="ctr" defTabSz="1828434" rtl="0" eaLnBrk="1" fontAlgn="auto" latinLnBrk="0" hangingPunct="1">
                        <a:lnSpc>
                          <a:spcPct val="136000"/>
                        </a:lnSpc>
                        <a:spcBef>
                          <a:spcPts val="1200"/>
                        </a:spcBef>
                        <a:spcAft>
                          <a:spcPts val="0"/>
                        </a:spcAft>
                        <a:buClr>
                          <a:schemeClr val="dk1"/>
                        </a:buClr>
                        <a:buSzPts val="1100"/>
                        <a:buFont typeface="Arial"/>
                        <a:buNone/>
                        <a:tabLst/>
                        <a:defRPr/>
                      </a:pPr>
                      <a:r>
                        <a:rPr lang="en-US" sz="2400" b="1" kern="1200" spc="300" noProof="0" dirty="0">
                          <a:solidFill>
                            <a:schemeClr val="tx2"/>
                          </a:solidFill>
                        </a:rPr>
                        <a:t>Company B</a:t>
                      </a:r>
                      <a:endParaRPr lang="en-US" sz="2400" b="1" kern="1200" spc="300" noProof="0" dirty="0">
                        <a:solidFill>
                          <a:schemeClr val="tx2"/>
                        </a:solidFill>
                        <a:latin typeface="Poppins" pitchFamily="2" charset="77"/>
                        <a:ea typeface="+mn-ea"/>
                        <a:cs typeface="Poppins"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High</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Premium features, personalized services</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20%</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High- quality products, strong brand recognition</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Higher pricing may limit customer base</a:t>
                      </a:r>
                      <a:endParaRPr lang="en-US" sz="2400" kern="1200" spc="300" noProof="0" dirty="0">
                        <a:solidFill>
                          <a:schemeClr val="tx1"/>
                        </a:solidFill>
                        <a:latin typeface="Poppins ExtraLight" pitchFamily="2" charset="77"/>
                        <a:ea typeface="+mn-ea"/>
                        <a:cs typeface="Poppins ExtraLight" pitchFamily="2" charset="77"/>
                      </a:endParaRPr>
                    </a:p>
                  </a:txBody>
                  <a:tcPr anchor="ctr"/>
                </a:tc>
                <a:extLst>
                  <a:ext uri="{0D108BD9-81ED-4DB2-BD59-A6C34878D82A}">
                    <a16:rowId xmlns:a16="http://schemas.microsoft.com/office/drawing/2014/main" val="1035320786"/>
                  </a:ext>
                </a:extLst>
              </a:tr>
              <a:tr h="2008883">
                <a:tc>
                  <a:txBody>
                    <a:bodyPr/>
                    <a:lstStyle/>
                    <a:p>
                      <a:pPr marL="0" marR="0" lvl="0" indent="0" algn="ctr" defTabSz="1828434" rtl="0" eaLnBrk="1" fontAlgn="auto" latinLnBrk="0" hangingPunct="1">
                        <a:lnSpc>
                          <a:spcPct val="136000"/>
                        </a:lnSpc>
                        <a:spcBef>
                          <a:spcPts val="1200"/>
                        </a:spcBef>
                        <a:spcAft>
                          <a:spcPts val="0"/>
                        </a:spcAft>
                        <a:buClr>
                          <a:schemeClr val="dk1"/>
                        </a:buClr>
                        <a:buSzPts val="1100"/>
                        <a:buFont typeface="Arial"/>
                        <a:buNone/>
                        <a:tabLst/>
                        <a:defRPr/>
                      </a:pPr>
                      <a:r>
                        <a:rPr lang="en-US" sz="2400" b="1" kern="1200" spc="300" noProof="0" dirty="0">
                          <a:solidFill>
                            <a:schemeClr val="tx2"/>
                          </a:solidFill>
                        </a:rPr>
                        <a:t>Company C</a:t>
                      </a:r>
                      <a:endParaRPr lang="en-US" sz="2400" b="1" kern="1200" spc="300" noProof="0" dirty="0">
                        <a:solidFill>
                          <a:schemeClr val="tx2"/>
                        </a:solidFill>
                        <a:latin typeface="Poppins" pitchFamily="2" charset="77"/>
                        <a:ea typeface="+mn-ea"/>
                        <a:cs typeface="Poppins"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Low</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Basic features, limited support</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15%</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Affordable pricing, wide market coverage</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Limited product differentiation</a:t>
                      </a:r>
                      <a:endParaRPr lang="en-US" sz="2400" kern="1200" spc="300" noProof="0" dirty="0">
                        <a:solidFill>
                          <a:schemeClr val="tx1"/>
                        </a:solidFill>
                        <a:latin typeface="Poppins ExtraLight" pitchFamily="2" charset="77"/>
                        <a:ea typeface="+mn-ea"/>
                        <a:cs typeface="Poppins ExtraLight" pitchFamily="2" charset="77"/>
                      </a:endParaRPr>
                    </a:p>
                  </a:txBody>
                  <a:tcPr anchor="ctr"/>
                </a:tc>
                <a:extLst>
                  <a:ext uri="{0D108BD9-81ED-4DB2-BD59-A6C34878D82A}">
                    <a16:rowId xmlns:a16="http://schemas.microsoft.com/office/drawing/2014/main" val="316949034"/>
                  </a:ext>
                </a:extLst>
              </a:tr>
              <a:tr h="2008883">
                <a:tc>
                  <a:txBody>
                    <a:bodyPr/>
                    <a:lstStyle/>
                    <a:p>
                      <a:pPr marL="0" marR="0" lvl="0" indent="0" algn="ctr" defTabSz="1828434" rtl="0" eaLnBrk="1" fontAlgn="auto" latinLnBrk="0" hangingPunct="1">
                        <a:lnSpc>
                          <a:spcPct val="136000"/>
                        </a:lnSpc>
                        <a:spcBef>
                          <a:spcPts val="1200"/>
                        </a:spcBef>
                        <a:spcAft>
                          <a:spcPts val="0"/>
                        </a:spcAft>
                        <a:buClr>
                          <a:schemeClr val="dk1"/>
                        </a:buClr>
                        <a:buSzPts val="1100"/>
                        <a:buFont typeface="Arial"/>
                        <a:buNone/>
                        <a:tabLst/>
                        <a:defRPr/>
                      </a:pPr>
                      <a:r>
                        <a:rPr lang="en-US" sz="2400" b="1" kern="1200" spc="300" noProof="0" dirty="0">
                          <a:solidFill>
                            <a:schemeClr val="tx2"/>
                          </a:solidFill>
                        </a:rPr>
                        <a:t>Company D</a:t>
                      </a:r>
                      <a:endParaRPr lang="en-US" sz="2400" b="1" kern="1200" spc="300" noProof="0" dirty="0">
                        <a:solidFill>
                          <a:schemeClr val="tx2"/>
                        </a:solidFill>
                        <a:latin typeface="Poppins" pitchFamily="2" charset="77"/>
                        <a:ea typeface="+mn-ea"/>
                        <a:cs typeface="Poppins"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Moderate</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Mid-range features, satisfactory support</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dirty="0">
                          <a:solidFill>
                            <a:schemeClr val="tx1"/>
                          </a:solidFill>
                        </a:rPr>
                        <a:t>10%</a:t>
                      </a:r>
                      <a:endParaRPr lang="en-US" sz="2400" kern="1200" spc="30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Strong customer loyalty, innovate product offerings</a:t>
                      </a:r>
                      <a:endParaRPr lang="en-US" sz="2400" kern="1200" spc="300" noProof="0" dirty="0">
                        <a:solidFill>
                          <a:schemeClr val="tx1"/>
                        </a:solidFill>
                        <a:latin typeface="Poppins ExtraLight" pitchFamily="2" charset="77"/>
                        <a:ea typeface="+mn-ea"/>
                        <a:cs typeface="Poppins ExtraLight" pitchFamily="2" charset="77"/>
                      </a:endParaRPr>
                    </a:p>
                  </a:txBody>
                  <a:tcPr anchor="ctr"/>
                </a:tc>
                <a:tc>
                  <a:txBody>
                    <a:bodyPr/>
                    <a:lstStyle/>
                    <a:p>
                      <a:pPr marL="0" marR="0" lvl="0" indent="0" algn="ctr" defTabSz="1828434" rtl="0" eaLnBrk="1" fontAlgn="auto" latinLnBrk="0" hangingPunct="1">
                        <a:lnSpc>
                          <a:spcPct val="145000"/>
                        </a:lnSpc>
                        <a:spcBef>
                          <a:spcPts val="1200"/>
                        </a:spcBef>
                        <a:spcAft>
                          <a:spcPts val="600"/>
                        </a:spcAft>
                        <a:buClr>
                          <a:schemeClr val="dk1"/>
                        </a:buClr>
                        <a:buSzPts val="1100"/>
                        <a:buFont typeface="Arial"/>
                        <a:buNone/>
                        <a:tabLst/>
                        <a:defRPr/>
                      </a:pPr>
                      <a:r>
                        <a:rPr lang="en-US" sz="2400" kern="1200" spc="300" noProof="0" dirty="0">
                          <a:solidFill>
                            <a:schemeClr val="tx1"/>
                          </a:solidFill>
                        </a:rPr>
                        <a:t>Limited product range, less established brand</a:t>
                      </a:r>
                      <a:endParaRPr lang="en-US" sz="2400" kern="1200" spc="300" noProof="0" dirty="0">
                        <a:solidFill>
                          <a:schemeClr val="tx1"/>
                        </a:solidFill>
                        <a:latin typeface="Poppins ExtraLight" pitchFamily="2" charset="77"/>
                        <a:ea typeface="+mn-ea"/>
                        <a:cs typeface="Poppins ExtraLight" pitchFamily="2" charset="77"/>
                      </a:endParaRPr>
                    </a:p>
                  </a:txBody>
                  <a:tcPr anchor="ctr"/>
                </a:tc>
                <a:extLst>
                  <a:ext uri="{0D108BD9-81ED-4DB2-BD59-A6C34878D82A}">
                    <a16:rowId xmlns:a16="http://schemas.microsoft.com/office/drawing/2014/main" val="64194623"/>
                  </a:ext>
                </a:extLst>
              </a:tr>
            </a:tbl>
          </a:graphicData>
        </a:graphic>
      </p:graphicFrame>
      <p:sp>
        <p:nvSpPr>
          <p:cNvPr id="2" name="TextBox 1">
            <a:extLst>
              <a:ext uri="{FF2B5EF4-FFF2-40B4-BE49-F238E27FC236}">
                <a16:creationId xmlns:a16="http://schemas.microsoft.com/office/drawing/2014/main" id="{18E01A75-DB54-E3D5-5235-B1EAE84D45E8}"/>
              </a:ext>
            </a:extLst>
          </p:cNvPr>
          <p:cNvSpPr txBox="1"/>
          <p:nvPr/>
        </p:nvSpPr>
        <p:spPr>
          <a:xfrm>
            <a:off x="1520825" y="786265"/>
            <a:ext cx="21336000" cy="1231106"/>
          </a:xfrm>
          <a:prstGeom prst="rect">
            <a:avLst/>
          </a:prstGeom>
          <a:noFill/>
        </p:spPr>
        <p:txBody>
          <a:bodyPr wrap="square" rtlCol="0" anchor="b">
            <a:spAutoFit/>
          </a:bodyPr>
          <a:lstStyle>
            <a:defPPr>
              <a:defRPr lang="en-US"/>
            </a:defPPr>
            <a:lvl1pPr>
              <a:lnSpc>
                <a:spcPct val="120000"/>
              </a:lnSpc>
              <a:defRPr sz="6900" b="1" spc="300">
                <a:solidFill>
                  <a:schemeClr val="tx2"/>
                </a:solidFill>
                <a:latin typeface="Poppins" pitchFamily="2" charset="77"/>
                <a:ea typeface="Arimo" panose="020B0604020202020204" pitchFamily="34" charset="0"/>
                <a:cs typeface="Poppins" pitchFamily="2" charset="77"/>
              </a:defRPr>
            </a:lvl1pPr>
            <a:lvl2pPr lvl="1" algn="ctr">
              <a:spcBef>
                <a:spcPts val="0"/>
              </a:spcBef>
              <a:spcAft>
                <a:spcPts val="0"/>
              </a:spcAft>
              <a:buSzPts val="13900"/>
              <a:buNone/>
              <a:defRPr sz="13900"/>
            </a:lvl2pPr>
            <a:lvl3pPr lvl="2" algn="ctr">
              <a:spcBef>
                <a:spcPts val="0"/>
              </a:spcBef>
              <a:spcAft>
                <a:spcPts val="0"/>
              </a:spcAft>
              <a:buSzPts val="13900"/>
              <a:buNone/>
              <a:defRPr sz="13900"/>
            </a:lvl3pPr>
            <a:lvl4pPr lvl="3" algn="ctr">
              <a:spcBef>
                <a:spcPts val="0"/>
              </a:spcBef>
              <a:spcAft>
                <a:spcPts val="0"/>
              </a:spcAft>
              <a:buSzPts val="13900"/>
              <a:buNone/>
              <a:defRPr sz="13900"/>
            </a:lvl4pPr>
            <a:lvl5pPr lvl="4" algn="ctr">
              <a:spcBef>
                <a:spcPts val="0"/>
              </a:spcBef>
              <a:spcAft>
                <a:spcPts val="0"/>
              </a:spcAft>
              <a:buSzPts val="13900"/>
              <a:buNone/>
              <a:defRPr sz="13900"/>
            </a:lvl5pPr>
            <a:lvl6pPr lvl="5" algn="ctr">
              <a:spcBef>
                <a:spcPts val="0"/>
              </a:spcBef>
              <a:spcAft>
                <a:spcPts val="0"/>
              </a:spcAft>
              <a:buSzPts val="13900"/>
              <a:buNone/>
              <a:defRPr sz="13900"/>
            </a:lvl6pPr>
            <a:lvl7pPr lvl="6" algn="ctr">
              <a:spcBef>
                <a:spcPts val="0"/>
              </a:spcBef>
              <a:spcAft>
                <a:spcPts val="0"/>
              </a:spcAft>
              <a:buSzPts val="13900"/>
              <a:buNone/>
              <a:defRPr sz="13900"/>
            </a:lvl7pPr>
            <a:lvl8pPr lvl="7" algn="ctr">
              <a:spcBef>
                <a:spcPts val="0"/>
              </a:spcBef>
              <a:spcAft>
                <a:spcPts val="0"/>
              </a:spcAft>
              <a:buSzPts val="13900"/>
              <a:buNone/>
              <a:defRPr sz="13900"/>
            </a:lvl8pPr>
            <a:lvl9pPr lvl="8" algn="ctr">
              <a:spcBef>
                <a:spcPts val="0"/>
              </a:spcBef>
              <a:spcAft>
                <a:spcPts val="0"/>
              </a:spcAft>
              <a:buSzPts val="13900"/>
              <a:buNone/>
              <a:defRPr sz="13900"/>
            </a:lvl9pPr>
          </a:lstStyle>
          <a:p>
            <a:pPr algn="ctr"/>
            <a:r>
              <a:rPr lang="en-US" dirty="0"/>
              <a:t>Competitive Landscape</a:t>
            </a:r>
          </a:p>
        </p:txBody>
      </p:sp>
    </p:spTree>
    <p:extLst>
      <p:ext uri="{BB962C8B-B14F-4D97-AF65-F5344CB8AC3E}">
        <p14:creationId xmlns:p14="http://schemas.microsoft.com/office/powerpoint/2010/main" val="2347486855"/>
      </p:ext>
    </p:extLst>
  </p:cSld>
  <p:clrMapOvr>
    <a:masterClrMapping/>
  </p:clrMapOvr>
</p:sld>
</file>

<file path=ppt/theme/theme1.xml><?xml version="1.0" encoding="utf-8"?>
<a:theme xmlns:a="http://schemas.openxmlformats.org/drawingml/2006/main" name="Default Theme">
  <a:themeElements>
    <a:clrScheme name="[DW3527] Runewood Marketing Proposal Template Pres">
      <a:dk1>
        <a:srgbClr val="07281D"/>
      </a:dk1>
      <a:lt1>
        <a:srgbClr val="FFFFFF"/>
      </a:lt1>
      <a:dk2>
        <a:srgbClr val="07281D"/>
      </a:dk2>
      <a:lt2>
        <a:srgbClr val="8BA283"/>
      </a:lt2>
      <a:accent1>
        <a:srgbClr val="B6EADE"/>
      </a:accent1>
      <a:accent2>
        <a:srgbClr val="07281D"/>
      </a:accent2>
      <a:accent3>
        <a:srgbClr val="B6EADE"/>
      </a:accent3>
      <a:accent4>
        <a:srgbClr val="8BA283"/>
      </a:accent4>
      <a:accent5>
        <a:srgbClr val="07281D"/>
      </a:accent5>
      <a:accent6>
        <a:srgbClr val="B6EADE"/>
      </a:accent6>
      <a:hlink>
        <a:srgbClr val="07281D"/>
      </a:hlink>
      <a:folHlink>
        <a:srgbClr val="07281D"/>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rgbClr val="6FBFFF"/>
            </a:gs>
            <a:gs pos="98000">
              <a:srgbClr val="3C8BFF"/>
            </a:gs>
          </a:gsLst>
          <a:lin ang="5400000" scaled="1"/>
          <a:tileRect/>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86907</TotalTime>
  <Words>1281</Words>
  <Application>Microsoft Macintosh PowerPoint</Application>
  <PresentationFormat>Custom</PresentationFormat>
  <Paragraphs>175</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Poppins</vt:lpstr>
      <vt:lpstr>Poppins Bold</vt:lpstr>
      <vt:lpstr>Poppins ExtraLight</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Slides</dc:title>
  <dc:subject>Templates</dc:subject>
  <dc:creator>Karina Hernández</dc:creator>
  <cp:keywords/>
  <dc:description/>
  <cp:lastModifiedBy>Juanca López</cp:lastModifiedBy>
  <cp:revision>9998</cp:revision>
  <cp:lastPrinted>2019-09-18T23:04:43Z</cp:lastPrinted>
  <dcterms:created xsi:type="dcterms:W3CDTF">2014-11-12T21:47:38Z</dcterms:created>
  <dcterms:modified xsi:type="dcterms:W3CDTF">2025-01-09T00:58:19Z</dcterms:modified>
  <cp:category/>
</cp:coreProperties>
</file>